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uropos.kz/" TargetMode="External"/><Relationship Id="rId4" Type="http://schemas.openxmlformats.org/officeDocument/2006/relationships/hyperlink" Target="https://europos.group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europos.kz/" TargetMode="External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europos.kz/" TargetMode="External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hyperlink" Target="https://europos.group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hyperlink" Target="https://www.europos.kz/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713618"/>
            <a:chOff x="796893" y="1599579"/>
            <a:chExt cx="6019052" cy="10784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1069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QUADRO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0C488985-2299-C94E-5645-343441CCD587}"/>
              </a:ext>
            </a:extLst>
          </p:cNvPr>
          <p:cNvSpPr txBox="1">
            <a:spLocks/>
          </p:cNvSpPr>
          <p:nvPr/>
        </p:nvSpPr>
        <p:spPr bwMode="auto">
          <a:xfrm>
            <a:off x="3756418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11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297C7B-EB73-429D-8E3C-355741DB14BB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Габариты корзины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QUADRO 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372EA3D-BF76-43CB-86E1-271DDEE36C15}"/>
              </a:ext>
            </a:extLst>
          </p:cNvPr>
          <p:cNvCxnSpPr>
            <a:cxnSpLocks/>
          </p:cNvCxnSpPr>
          <p:nvPr/>
        </p:nvCxnSpPr>
        <p:spPr>
          <a:xfrm>
            <a:off x="7498080" y="587237"/>
            <a:ext cx="469392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DC8739-1662-4388-AEAB-469E2A22D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24" y="970182"/>
            <a:ext cx="6478372" cy="5580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4225F6B-0021-7444-B5A8-DD7637F02A6B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7B118E7-9C26-5BA7-71CD-E0A761D7E52E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03470BAE-2E5C-D8E0-9879-218E73679558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0" name="Text Box 2">
                <a:hlinkClick r:id="rId2"/>
                <a:extLst>
                  <a:ext uri="{FF2B5EF4-FFF2-40B4-BE49-F238E27FC236}">
                    <a16:creationId xmlns:a16="http://schemas.microsoft.com/office/drawing/2014/main" id="{45F4D266-25CF-E7B9-93A5-EA1B2B58AD8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977E2458-71A7-2506-1A22-A0A6EDFB05C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CB94ABD7-EFA5-0EFE-C985-8842539FFB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7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9F329564-F3AD-8D60-5C4A-53A842014D7C}"/>
              </a:ext>
            </a:extLst>
          </p:cNvPr>
          <p:cNvSpPr txBox="1">
            <a:spLocks/>
          </p:cNvSpPr>
          <p:nvPr/>
        </p:nvSpPr>
        <p:spPr bwMode="auto">
          <a:xfrm>
            <a:off x="399902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875002"/>
            <a:ext cx="4805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QUADRO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429000"/>
            <a:ext cx="539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Покупательская корзина – всё сложится элегантно!</a:t>
            </a:r>
          </a:p>
        </p:txBody>
      </p:sp>
      <p:pic>
        <p:nvPicPr>
          <p:cNvPr id="9" name="Рисунок 8" descr="Изображение выглядит как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ADAD2BE2-049B-4757-B539-11D4D94B6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843" y="-1499886"/>
            <a:ext cx="8149851" cy="814985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FFDC4DB-224D-82D6-C26E-19337EFB56E8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0DFA688-18F4-2EEC-AC30-B7293BE0B444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6" name="object 4">
                <a:extLst>
                  <a:ext uri="{FF2B5EF4-FFF2-40B4-BE49-F238E27FC236}">
                    <a16:creationId xmlns:a16="http://schemas.microsoft.com/office/drawing/2014/main" id="{402995BD-B1BA-C1E7-FCE8-C36085BE04AE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0" name="Text Box 2">
                <a:hlinkClick r:id="rId3"/>
                <a:extLst>
                  <a:ext uri="{FF2B5EF4-FFF2-40B4-BE49-F238E27FC236}">
                    <a16:creationId xmlns:a16="http://schemas.microsoft.com/office/drawing/2014/main" id="{B8300F84-63E7-4AF5-C598-918A363CFAA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F2DC279A-BEAF-2FE4-A332-D52E3308706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63907166-296A-22B6-E04F-219E0E0A3C5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AE2151A-3DFD-46E9-8BB8-0A60003BD924}"/>
              </a:ext>
            </a:extLst>
          </p:cNvPr>
          <p:cNvSpPr/>
          <p:nvPr/>
        </p:nvSpPr>
        <p:spPr>
          <a:xfrm>
            <a:off x="6289092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574C0A7-14E2-44F0-BF09-239C9FFE3817}"/>
              </a:ext>
            </a:extLst>
          </p:cNvPr>
          <p:cNvSpPr/>
          <p:nvPr/>
        </p:nvSpPr>
        <p:spPr>
          <a:xfrm>
            <a:off x="822817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AEA6E0-63CD-48FC-9B2D-20E393C61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28" y="2300460"/>
            <a:ext cx="1885543" cy="18855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31616E-5095-46F7-B93D-6027C0A4B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35" y="2300460"/>
            <a:ext cx="1772817" cy="1650801"/>
          </a:xfrm>
          <a:prstGeom prst="rect">
            <a:avLst/>
          </a:prstGeom>
        </p:spPr>
      </p:pic>
      <p:sp>
        <p:nvSpPr>
          <p:cNvPr id="33" name="object 53">
            <a:extLst>
              <a:ext uri="{FF2B5EF4-FFF2-40B4-BE49-F238E27FC236}">
                <a16:creationId xmlns:a16="http://schemas.microsoft.com/office/drawing/2014/main" id="{18BC0376-F610-45B3-8692-7321EE8ABC87}"/>
              </a:ext>
            </a:extLst>
          </p:cNvPr>
          <p:cNvSpPr txBox="1"/>
          <p:nvPr/>
        </p:nvSpPr>
        <p:spPr>
          <a:xfrm>
            <a:off x="1701222" y="4614730"/>
            <a:ext cx="1255390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10</a:t>
            </a:r>
            <a:r>
              <a:rPr lang="en-US" sz="1600" spc="25" dirty="0">
                <a:latin typeface="+mj-lt"/>
                <a:cs typeface="Acrom Bold"/>
              </a:rPr>
              <a:t> </a:t>
            </a:r>
            <a:r>
              <a:rPr lang="ru-RU" sz="1600" spc="25" dirty="0">
                <a:latin typeface="+mj-lt"/>
                <a:cs typeface="Acrom Bold"/>
              </a:rPr>
              <a:t>литров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7185D35-67B3-4B92-B237-AAB18CD42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14" y="1980976"/>
            <a:ext cx="2439296" cy="235871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8C1BC70-7917-43A5-8263-D85BDCFAA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93" y="1980976"/>
            <a:ext cx="2088447" cy="2088447"/>
          </a:xfrm>
          <a:prstGeom prst="rect">
            <a:avLst/>
          </a:prstGeom>
        </p:spPr>
      </p:pic>
      <p:sp>
        <p:nvSpPr>
          <p:cNvPr id="36" name="object 53">
            <a:extLst>
              <a:ext uri="{FF2B5EF4-FFF2-40B4-BE49-F238E27FC236}">
                <a16:creationId xmlns:a16="http://schemas.microsoft.com/office/drawing/2014/main" id="{E9D555F8-4F11-4460-A774-821591BE09B8}"/>
              </a:ext>
            </a:extLst>
          </p:cNvPr>
          <p:cNvSpPr txBox="1"/>
          <p:nvPr/>
        </p:nvSpPr>
        <p:spPr>
          <a:xfrm>
            <a:off x="4110276" y="4661945"/>
            <a:ext cx="1741884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Привлекательная</a:t>
            </a:r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4C4E050-4CFC-4C20-BFD1-4C6093F321B8}"/>
              </a:ext>
            </a:extLst>
          </p:cNvPr>
          <p:cNvSpPr txBox="1"/>
          <p:nvPr/>
        </p:nvSpPr>
        <p:spPr>
          <a:xfrm>
            <a:off x="7336255" y="4661945"/>
            <a:ext cx="1255390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Легкая</a:t>
            </a:r>
          </a:p>
        </p:txBody>
      </p:sp>
      <p:sp>
        <p:nvSpPr>
          <p:cNvPr id="38" name="object 53">
            <a:extLst>
              <a:ext uri="{FF2B5EF4-FFF2-40B4-BE49-F238E27FC236}">
                <a16:creationId xmlns:a16="http://schemas.microsoft.com/office/drawing/2014/main" id="{72D02C47-8502-4628-A385-F10BE1E6B7F6}"/>
              </a:ext>
            </a:extLst>
          </p:cNvPr>
          <p:cNvSpPr txBox="1"/>
          <p:nvPr/>
        </p:nvSpPr>
        <p:spPr>
          <a:xfrm>
            <a:off x="9690178" y="4662392"/>
            <a:ext cx="2034710" cy="254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600" spc="25" dirty="0">
                <a:latin typeface="+mj-lt"/>
                <a:cs typeface="Acrom Bold"/>
              </a:rPr>
              <a:t>Компактная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298DD8-23A4-8B9D-AE5E-4D2A49DCF06D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611DAE2-CB86-ECDC-6C8E-6BD34650B4B7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22E1CAB1-C226-6043-36F3-12F8537011A9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0" name="Text Box 2">
                <a:hlinkClick r:id="rId2"/>
                <a:extLst>
                  <a:ext uri="{FF2B5EF4-FFF2-40B4-BE49-F238E27FC236}">
                    <a16:creationId xmlns:a16="http://schemas.microsoft.com/office/drawing/2014/main" id="{CC61C6A9-39ED-4CFA-6AE6-2E48165BC0F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93F6A3A6-B8BA-FF0F-4DA4-2ABD5904FB6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DB4B3F4B-39FE-B6B7-5117-9C666437BC7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Универсальность использования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980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850380" y="587237"/>
            <a:ext cx="534162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descr="Изображение выглядит как одежда, обувь, в помещении, чистота&#10;&#10;Автоматически созданное описание">
            <a:extLst>
              <a:ext uri="{FF2B5EF4-FFF2-40B4-BE49-F238E27FC236}">
                <a16:creationId xmlns:a16="http://schemas.microsoft.com/office/drawing/2014/main" id="{D3A30489-FFE5-48C5-8988-9D8588F68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10" y="1239283"/>
            <a:ext cx="4386725" cy="438672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дежда, обувь, Магазин у дома, Розничная торговля&#10;&#10;Автоматически созданное описание">
            <a:extLst>
              <a:ext uri="{FF2B5EF4-FFF2-40B4-BE49-F238E27FC236}">
                <a16:creationId xmlns:a16="http://schemas.microsoft.com/office/drawing/2014/main" id="{D41EB939-AEC4-46B7-96B4-796474894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10" y="1239284"/>
            <a:ext cx="4394018" cy="4394018"/>
          </a:xfrm>
          <a:prstGeom prst="rect">
            <a:avLst/>
          </a:prstGeom>
        </p:spPr>
      </p:pic>
      <p:sp>
        <p:nvSpPr>
          <p:cNvPr id="26" name="object 53">
            <a:extLst>
              <a:ext uri="{FF2B5EF4-FFF2-40B4-BE49-F238E27FC236}">
                <a16:creationId xmlns:a16="http://schemas.microsoft.com/office/drawing/2014/main" id="{45031A0A-01D5-4D8D-B1E7-23FC3A4558B0}"/>
              </a:ext>
            </a:extLst>
          </p:cNvPr>
          <p:cNvSpPr txBox="1"/>
          <p:nvPr/>
        </p:nvSpPr>
        <p:spPr>
          <a:xfrm>
            <a:off x="7389924" y="5690905"/>
            <a:ext cx="3122946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аптека, косметика, парфюмерия</a:t>
            </a:r>
          </a:p>
        </p:txBody>
      </p:sp>
      <p:sp>
        <p:nvSpPr>
          <p:cNvPr id="27" name="object 53">
            <a:extLst>
              <a:ext uri="{FF2B5EF4-FFF2-40B4-BE49-F238E27FC236}">
                <a16:creationId xmlns:a16="http://schemas.microsoft.com/office/drawing/2014/main" id="{40E49C5D-8C34-4A53-B52D-8536F09521EA}"/>
              </a:ext>
            </a:extLst>
          </p:cNvPr>
          <p:cNvSpPr txBox="1"/>
          <p:nvPr/>
        </p:nvSpPr>
        <p:spPr>
          <a:xfrm>
            <a:off x="1891294" y="5690905"/>
            <a:ext cx="3122946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 err="1">
                <a:latin typeface="+mj-lt"/>
                <a:cs typeface="Acrom Bold"/>
              </a:rPr>
              <a:t>минимаркет</a:t>
            </a:r>
            <a:r>
              <a:rPr lang="ru-RU" sz="1400" spc="25" dirty="0">
                <a:latin typeface="+mj-lt"/>
                <a:cs typeface="Acrom Bold"/>
              </a:rPr>
              <a:t>/магазин у дома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6D8FAF0-55B2-B632-96AE-161E607F371D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7ABC39C-BF9B-DEA5-35CA-B6E89C4EC2BC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39D4910A-8775-7784-2614-4CCC456266FC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1" name="Text Box 2">
                <a:hlinkClick r:id="rId2"/>
                <a:extLst>
                  <a:ext uri="{FF2B5EF4-FFF2-40B4-BE49-F238E27FC236}">
                    <a16:creationId xmlns:a16="http://schemas.microsoft.com/office/drawing/2014/main" id="{30D6AFF8-12EE-9733-1ED5-6C09401B185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5AE148A5-9B21-1D98-27B7-00FB60FE78B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C5C908E4-E501-3C75-B174-82EC2793F1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00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Идеально подходит для магазинов форматов: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5151120" y="587237"/>
            <a:ext cx="70408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2370219-72EC-46C5-BAF0-B343561C5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69" y="1549445"/>
            <a:ext cx="2035941" cy="203594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CC8599D-6B02-4945-A0A5-218B12D15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74" y="1462990"/>
            <a:ext cx="2035941" cy="203594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0A418D6-A13A-46A5-9B74-CD65DBFCA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4" y="1456289"/>
            <a:ext cx="2035941" cy="20359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D782A70-7318-4995-81A9-B0A9B21FA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75" y="1549445"/>
            <a:ext cx="2035941" cy="2035941"/>
          </a:xfrm>
          <a:prstGeom prst="rect">
            <a:avLst/>
          </a:prstGeom>
        </p:spPr>
      </p:pic>
      <p:sp>
        <p:nvSpPr>
          <p:cNvPr id="48" name="object 43">
            <a:extLst>
              <a:ext uri="{FF2B5EF4-FFF2-40B4-BE49-F238E27FC236}">
                <a16:creationId xmlns:a16="http://schemas.microsoft.com/office/drawing/2014/main" id="{643A6224-0843-43FF-91E2-47735F48D560}"/>
              </a:ext>
            </a:extLst>
          </p:cNvPr>
          <p:cNvSpPr txBox="1"/>
          <p:nvPr/>
        </p:nvSpPr>
        <p:spPr>
          <a:xfrm>
            <a:off x="5761762" y="4285278"/>
            <a:ext cx="26635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ПРОЧНАЯ И ДОЛГОВЕЧНАЯ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9987228A-389C-4D12-B9D4-B8F7EA8CB3ED}"/>
              </a:ext>
            </a:extLst>
          </p:cNvPr>
          <p:cNvGrpSpPr/>
          <p:nvPr/>
        </p:nvGrpSpPr>
        <p:grpSpPr>
          <a:xfrm>
            <a:off x="8597555" y="2993624"/>
            <a:ext cx="98722" cy="1270508"/>
            <a:chOff x="4275954" y="6066129"/>
            <a:chExt cx="127000" cy="1634429"/>
          </a:xfrm>
        </p:grpSpPr>
        <p:grpSp>
          <p:nvGrpSpPr>
            <p:cNvPr id="53" name="object 64">
              <a:extLst>
                <a:ext uri="{FF2B5EF4-FFF2-40B4-BE49-F238E27FC236}">
                  <a16:creationId xmlns:a16="http://schemas.microsoft.com/office/drawing/2014/main" id="{27E02F42-4676-4FFB-A68C-3A9857A8C20B}"/>
                </a:ext>
              </a:extLst>
            </p:cNvPr>
            <p:cNvGrpSpPr/>
            <p:nvPr/>
          </p:nvGrpSpPr>
          <p:grpSpPr>
            <a:xfrm>
              <a:off x="4275954" y="7571019"/>
              <a:ext cx="127000" cy="129539"/>
              <a:chOff x="3910645" y="7252286"/>
              <a:chExt cx="127000" cy="129539"/>
            </a:xfrm>
          </p:grpSpPr>
          <p:sp>
            <p:nvSpPr>
              <p:cNvPr id="57" name="object 65">
                <a:extLst>
                  <a:ext uri="{FF2B5EF4-FFF2-40B4-BE49-F238E27FC236}">
                    <a16:creationId xmlns:a16="http://schemas.microsoft.com/office/drawing/2014/main" id="{29D164DD-28D5-4E1A-A301-00623CB9E5A1}"/>
                  </a:ext>
                </a:extLst>
              </p:cNvPr>
              <p:cNvSpPr/>
              <p:nvPr/>
            </p:nvSpPr>
            <p:spPr>
              <a:xfrm>
                <a:off x="3973974" y="725228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809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66">
                <a:extLst>
                  <a:ext uri="{FF2B5EF4-FFF2-40B4-BE49-F238E27FC236}">
                    <a16:creationId xmlns:a16="http://schemas.microsoft.com/office/drawing/2014/main" id="{A9816622-7199-423F-9419-A24094B24833}"/>
                  </a:ext>
                </a:extLst>
              </p:cNvPr>
              <p:cNvSpPr/>
              <p:nvPr/>
            </p:nvSpPr>
            <p:spPr>
              <a:xfrm>
                <a:off x="3910645" y="7271857"/>
                <a:ext cx="127000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09854">
                    <a:moveTo>
                      <a:pt x="126657" y="0"/>
                    </a:moveTo>
                    <a:lnTo>
                      <a:pt x="0" y="0"/>
                    </a:lnTo>
                    <a:lnTo>
                      <a:pt x="63334" y="109664"/>
                    </a:lnTo>
                    <a:lnTo>
                      <a:pt x="126657" y="0"/>
                    </a:lnTo>
                    <a:close/>
                  </a:path>
                </a:pathLst>
              </a:custGeom>
              <a:solidFill>
                <a:srgbClr val="8182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4" name="object 67">
              <a:extLst>
                <a:ext uri="{FF2B5EF4-FFF2-40B4-BE49-F238E27FC236}">
                  <a16:creationId xmlns:a16="http://schemas.microsoft.com/office/drawing/2014/main" id="{800FC960-59E3-46F8-AB56-643DBB7F132D}"/>
                </a:ext>
              </a:extLst>
            </p:cNvPr>
            <p:cNvGrpSpPr/>
            <p:nvPr/>
          </p:nvGrpSpPr>
          <p:grpSpPr>
            <a:xfrm>
              <a:off x="4299450" y="6066129"/>
              <a:ext cx="45719" cy="1505625"/>
              <a:chOff x="3929524" y="5975799"/>
              <a:chExt cx="50800" cy="1204595"/>
            </a:xfrm>
          </p:grpSpPr>
          <p:sp>
            <p:nvSpPr>
              <p:cNvPr id="55" name="object 68">
                <a:extLst>
                  <a:ext uri="{FF2B5EF4-FFF2-40B4-BE49-F238E27FC236}">
                    <a16:creationId xmlns:a16="http://schemas.microsoft.com/office/drawing/2014/main" id="{68D566BF-1544-42B9-A695-40B0AA020E39}"/>
                  </a:ext>
                </a:extLst>
              </p:cNvPr>
              <p:cNvSpPr/>
              <p:nvPr/>
            </p:nvSpPr>
            <p:spPr>
              <a:xfrm>
                <a:off x="3973974" y="6056491"/>
                <a:ext cx="0" cy="1123315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69">
                <a:extLst>
                  <a:ext uri="{FF2B5EF4-FFF2-40B4-BE49-F238E27FC236}">
                    <a16:creationId xmlns:a16="http://schemas.microsoft.com/office/drawing/2014/main" id="{9B9DD654-EE1E-4AEB-82BE-ECC93480DCEE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1" name="object 71">
            <a:extLst>
              <a:ext uri="{FF2B5EF4-FFF2-40B4-BE49-F238E27FC236}">
                <a16:creationId xmlns:a16="http://schemas.microsoft.com/office/drawing/2014/main" id="{6BBCD685-B9F3-4323-BC80-4EB5F92C2B7A}"/>
              </a:ext>
            </a:extLst>
          </p:cNvPr>
          <p:cNvSpPr/>
          <p:nvPr/>
        </p:nvSpPr>
        <p:spPr>
          <a:xfrm>
            <a:off x="8112852" y="2996528"/>
            <a:ext cx="525089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73">
            <a:extLst>
              <a:ext uri="{FF2B5EF4-FFF2-40B4-BE49-F238E27FC236}">
                <a16:creationId xmlns:a16="http://schemas.microsoft.com/office/drawing/2014/main" id="{8BA4E299-D7D6-4DF7-9704-B08CC06D8AE1}"/>
              </a:ext>
            </a:extLst>
          </p:cNvPr>
          <p:cNvSpPr/>
          <p:nvPr/>
        </p:nvSpPr>
        <p:spPr>
          <a:xfrm>
            <a:off x="8018052" y="2959412"/>
            <a:ext cx="74535" cy="7453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3">
            <a:extLst>
              <a:ext uri="{FF2B5EF4-FFF2-40B4-BE49-F238E27FC236}">
                <a16:creationId xmlns:a16="http://schemas.microsoft.com/office/drawing/2014/main" id="{95BA502E-6FB7-4441-9438-A2A7578232CF}"/>
              </a:ext>
            </a:extLst>
          </p:cNvPr>
          <p:cNvSpPr txBox="1"/>
          <p:nvPr/>
        </p:nvSpPr>
        <p:spPr>
          <a:xfrm>
            <a:off x="5776293" y="4787661"/>
            <a:ext cx="26635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Максимально устойчива к повреждениям</a:t>
            </a:r>
          </a:p>
        </p:txBody>
      </p:sp>
      <p:sp>
        <p:nvSpPr>
          <p:cNvPr id="60" name="object 43">
            <a:extLst>
              <a:ext uri="{FF2B5EF4-FFF2-40B4-BE49-F238E27FC236}">
                <a16:creationId xmlns:a16="http://schemas.microsoft.com/office/drawing/2014/main" id="{A0FEE9A3-8503-46A6-AC86-B1AD655B840D}"/>
              </a:ext>
            </a:extLst>
          </p:cNvPr>
          <p:cNvSpPr txBox="1"/>
          <p:nvPr/>
        </p:nvSpPr>
        <p:spPr>
          <a:xfrm>
            <a:off x="2741986" y="4290182"/>
            <a:ext cx="26635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УДОБНАЯ КОНСТРУКЦИЯ</a:t>
            </a:r>
          </a:p>
        </p:txBody>
      </p:sp>
      <p:sp>
        <p:nvSpPr>
          <p:cNvPr id="61" name="object 43">
            <a:extLst>
              <a:ext uri="{FF2B5EF4-FFF2-40B4-BE49-F238E27FC236}">
                <a16:creationId xmlns:a16="http://schemas.microsoft.com/office/drawing/2014/main" id="{1E1CEDCB-654E-4357-9248-5D6DAC38AD47}"/>
              </a:ext>
            </a:extLst>
          </p:cNvPr>
          <p:cNvSpPr txBox="1"/>
          <p:nvPr/>
        </p:nvSpPr>
        <p:spPr>
          <a:xfrm>
            <a:off x="2831841" y="4766114"/>
            <a:ext cx="257366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Ручка может фиксироваться в вертикальном положении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D898386-5B95-46DB-A6B9-E1DCEF7AF5E4}"/>
              </a:ext>
            </a:extLst>
          </p:cNvPr>
          <p:cNvGrpSpPr/>
          <p:nvPr/>
        </p:nvGrpSpPr>
        <p:grpSpPr>
          <a:xfrm>
            <a:off x="5356282" y="2970671"/>
            <a:ext cx="98722" cy="1270508"/>
            <a:chOff x="4275954" y="6066129"/>
            <a:chExt cx="127000" cy="1634429"/>
          </a:xfrm>
        </p:grpSpPr>
        <p:grpSp>
          <p:nvGrpSpPr>
            <p:cNvPr id="66" name="object 64">
              <a:extLst>
                <a:ext uri="{FF2B5EF4-FFF2-40B4-BE49-F238E27FC236}">
                  <a16:creationId xmlns:a16="http://schemas.microsoft.com/office/drawing/2014/main" id="{9A224D1C-AC3D-4B67-B62D-888D6C97B604}"/>
                </a:ext>
              </a:extLst>
            </p:cNvPr>
            <p:cNvGrpSpPr/>
            <p:nvPr/>
          </p:nvGrpSpPr>
          <p:grpSpPr>
            <a:xfrm>
              <a:off x="4275954" y="7571019"/>
              <a:ext cx="127000" cy="129539"/>
              <a:chOff x="3910645" y="7252286"/>
              <a:chExt cx="127000" cy="129539"/>
            </a:xfrm>
          </p:grpSpPr>
          <p:sp>
            <p:nvSpPr>
              <p:cNvPr id="70" name="object 65">
                <a:extLst>
                  <a:ext uri="{FF2B5EF4-FFF2-40B4-BE49-F238E27FC236}">
                    <a16:creationId xmlns:a16="http://schemas.microsoft.com/office/drawing/2014/main" id="{43C66387-7698-4AED-BC86-5764026169A3}"/>
                  </a:ext>
                </a:extLst>
              </p:cNvPr>
              <p:cNvSpPr/>
              <p:nvPr/>
            </p:nvSpPr>
            <p:spPr>
              <a:xfrm>
                <a:off x="3973974" y="725228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809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6">
                <a:extLst>
                  <a:ext uri="{FF2B5EF4-FFF2-40B4-BE49-F238E27FC236}">
                    <a16:creationId xmlns:a16="http://schemas.microsoft.com/office/drawing/2014/main" id="{611D6EDE-D650-4869-94B2-BA96F372445B}"/>
                  </a:ext>
                </a:extLst>
              </p:cNvPr>
              <p:cNvSpPr/>
              <p:nvPr/>
            </p:nvSpPr>
            <p:spPr>
              <a:xfrm>
                <a:off x="3910645" y="7271857"/>
                <a:ext cx="127000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09854">
                    <a:moveTo>
                      <a:pt x="126657" y="0"/>
                    </a:moveTo>
                    <a:lnTo>
                      <a:pt x="0" y="0"/>
                    </a:lnTo>
                    <a:lnTo>
                      <a:pt x="63334" y="109664"/>
                    </a:lnTo>
                    <a:lnTo>
                      <a:pt x="126657" y="0"/>
                    </a:lnTo>
                    <a:close/>
                  </a:path>
                </a:pathLst>
              </a:custGeom>
              <a:solidFill>
                <a:srgbClr val="8182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7" name="object 67">
              <a:extLst>
                <a:ext uri="{FF2B5EF4-FFF2-40B4-BE49-F238E27FC236}">
                  <a16:creationId xmlns:a16="http://schemas.microsoft.com/office/drawing/2014/main" id="{AA77430D-C157-4F89-BDB4-631456A12510}"/>
                </a:ext>
              </a:extLst>
            </p:cNvPr>
            <p:cNvGrpSpPr/>
            <p:nvPr/>
          </p:nvGrpSpPr>
          <p:grpSpPr>
            <a:xfrm>
              <a:off x="4299450" y="6066129"/>
              <a:ext cx="45719" cy="1505625"/>
              <a:chOff x="3929524" y="5975799"/>
              <a:chExt cx="50800" cy="1204595"/>
            </a:xfrm>
          </p:grpSpPr>
          <p:sp>
            <p:nvSpPr>
              <p:cNvPr id="68" name="object 68">
                <a:extLst>
                  <a:ext uri="{FF2B5EF4-FFF2-40B4-BE49-F238E27FC236}">
                    <a16:creationId xmlns:a16="http://schemas.microsoft.com/office/drawing/2014/main" id="{1567C721-3F1F-4844-82EC-1A9C5EE36307}"/>
                  </a:ext>
                </a:extLst>
              </p:cNvPr>
              <p:cNvSpPr/>
              <p:nvPr/>
            </p:nvSpPr>
            <p:spPr>
              <a:xfrm>
                <a:off x="3973974" y="6056491"/>
                <a:ext cx="0" cy="1123315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>
                <a:extLst>
                  <a:ext uri="{FF2B5EF4-FFF2-40B4-BE49-F238E27FC236}">
                    <a16:creationId xmlns:a16="http://schemas.microsoft.com/office/drawing/2014/main" id="{54F5062D-1404-4EC3-9E6E-801443F69EC2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4" name="object 71">
            <a:extLst>
              <a:ext uri="{FF2B5EF4-FFF2-40B4-BE49-F238E27FC236}">
                <a16:creationId xmlns:a16="http://schemas.microsoft.com/office/drawing/2014/main" id="{1DD1CCDA-3B3F-4057-BC16-BBB09031F926}"/>
              </a:ext>
            </a:extLst>
          </p:cNvPr>
          <p:cNvSpPr/>
          <p:nvPr/>
        </p:nvSpPr>
        <p:spPr>
          <a:xfrm>
            <a:off x="4824881" y="2973575"/>
            <a:ext cx="580629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73">
            <a:extLst>
              <a:ext uri="{FF2B5EF4-FFF2-40B4-BE49-F238E27FC236}">
                <a16:creationId xmlns:a16="http://schemas.microsoft.com/office/drawing/2014/main" id="{0BF5C3AB-5CA0-4E0E-ABF6-ACBE65A997AD}"/>
              </a:ext>
            </a:extLst>
          </p:cNvPr>
          <p:cNvSpPr/>
          <p:nvPr/>
        </p:nvSpPr>
        <p:spPr>
          <a:xfrm>
            <a:off x="4730080" y="2936459"/>
            <a:ext cx="74535" cy="7453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43">
            <a:extLst>
              <a:ext uri="{FF2B5EF4-FFF2-40B4-BE49-F238E27FC236}">
                <a16:creationId xmlns:a16="http://schemas.microsoft.com/office/drawing/2014/main" id="{8C99C53C-10E7-41D8-BB8D-ED80FD45CE13}"/>
              </a:ext>
            </a:extLst>
          </p:cNvPr>
          <p:cNvSpPr txBox="1"/>
          <p:nvPr/>
        </p:nvSpPr>
        <p:spPr>
          <a:xfrm>
            <a:off x="45575" y="4296594"/>
            <a:ext cx="26635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ЛЁГКАЯ И КОМПАКТНАЯ</a:t>
            </a:r>
          </a:p>
        </p:txBody>
      </p:sp>
      <p:sp>
        <p:nvSpPr>
          <p:cNvPr id="73" name="object 43">
            <a:extLst>
              <a:ext uri="{FF2B5EF4-FFF2-40B4-BE49-F238E27FC236}">
                <a16:creationId xmlns:a16="http://schemas.microsoft.com/office/drawing/2014/main" id="{87486F8F-E4AC-4A2C-968A-BC4E461F704A}"/>
              </a:ext>
            </a:extLst>
          </p:cNvPr>
          <p:cNvSpPr txBox="1"/>
          <p:nvPr/>
        </p:nvSpPr>
        <p:spPr>
          <a:xfrm>
            <a:off x="985769" y="4728989"/>
            <a:ext cx="16915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при вместительности до 10 кг</a:t>
            </a:r>
          </a:p>
        </p:txBody>
      </p:sp>
      <p:sp>
        <p:nvSpPr>
          <p:cNvPr id="74" name="object 43">
            <a:extLst>
              <a:ext uri="{FF2B5EF4-FFF2-40B4-BE49-F238E27FC236}">
                <a16:creationId xmlns:a16="http://schemas.microsoft.com/office/drawing/2014/main" id="{F2890C20-9F63-4DDA-8C52-425A033BAF42}"/>
              </a:ext>
            </a:extLst>
          </p:cNvPr>
          <p:cNvSpPr txBox="1"/>
          <p:nvPr/>
        </p:nvSpPr>
        <p:spPr>
          <a:xfrm>
            <a:off x="8620938" y="4219135"/>
            <a:ext cx="257366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ПРОДУМАННЫЙ ДИЗАЙН И ПРИВЛЕКАТЕЛЬНЫЙ ВНЕШНИЙ ВИД</a:t>
            </a:r>
          </a:p>
        </p:txBody>
      </p:sp>
      <p:sp>
        <p:nvSpPr>
          <p:cNvPr id="75" name="object 43">
            <a:extLst>
              <a:ext uri="{FF2B5EF4-FFF2-40B4-BE49-F238E27FC236}">
                <a16:creationId xmlns:a16="http://schemas.microsoft.com/office/drawing/2014/main" id="{3F19462C-45FF-4BF4-B543-684E8DD096F0}"/>
              </a:ext>
            </a:extLst>
          </p:cNvPr>
          <p:cNvSpPr txBox="1"/>
          <p:nvPr/>
        </p:nvSpPr>
        <p:spPr>
          <a:xfrm>
            <a:off x="8620938" y="4988066"/>
            <a:ext cx="264709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Специальная перфорация для предотвращения выпадения мелких товаров</a:t>
            </a: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EAE0752-AC65-4F2C-B729-1BDE9F3E8A3B}"/>
              </a:ext>
            </a:extLst>
          </p:cNvPr>
          <p:cNvGrpSpPr/>
          <p:nvPr/>
        </p:nvGrpSpPr>
        <p:grpSpPr>
          <a:xfrm>
            <a:off x="1736732" y="2936459"/>
            <a:ext cx="1219561" cy="1304720"/>
            <a:chOff x="1757644" y="4587753"/>
            <a:chExt cx="1568888" cy="1678440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06E1209-E446-4364-A557-0A4A8D5B9F35}"/>
                </a:ext>
              </a:extLst>
            </p:cNvPr>
            <p:cNvGrpSpPr/>
            <p:nvPr/>
          </p:nvGrpSpPr>
          <p:grpSpPr>
            <a:xfrm>
              <a:off x="3199532" y="4631764"/>
              <a:ext cx="127000" cy="1634429"/>
              <a:chOff x="4275954" y="6066129"/>
              <a:chExt cx="127000" cy="1634429"/>
            </a:xfrm>
          </p:grpSpPr>
          <p:grpSp>
            <p:nvGrpSpPr>
              <p:cNvPr id="80" name="object 64">
                <a:extLst>
                  <a:ext uri="{FF2B5EF4-FFF2-40B4-BE49-F238E27FC236}">
                    <a16:creationId xmlns:a16="http://schemas.microsoft.com/office/drawing/2014/main" id="{0DB4CB15-6D47-4529-B069-48AE29EF8A3E}"/>
                  </a:ext>
                </a:extLst>
              </p:cNvPr>
              <p:cNvGrpSpPr/>
              <p:nvPr/>
            </p:nvGrpSpPr>
            <p:grpSpPr>
              <a:xfrm>
                <a:off x="4275954" y="7571019"/>
                <a:ext cx="127000" cy="129539"/>
                <a:chOff x="3910645" y="7252286"/>
                <a:chExt cx="127000" cy="129539"/>
              </a:xfrm>
            </p:grpSpPr>
            <p:sp>
              <p:nvSpPr>
                <p:cNvPr id="84" name="object 65">
                  <a:extLst>
                    <a:ext uri="{FF2B5EF4-FFF2-40B4-BE49-F238E27FC236}">
                      <a16:creationId xmlns:a16="http://schemas.microsoft.com/office/drawing/2014/main" id="{37FF3968-236D-4F19-834A-6E4004B8559B}"/>
                    </a:ext>
                  </a:extLst>
                </p:cNvPr>
                <p:cNvSpPr/>
                <p:nvPr/>
              </p:nvSpPr>
              <p:spPr>
                <a:xfrm>
                  <a:off x="3973974" y="7252286"/>
                  <a:ext cx="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8100">
                      <a:moveTo>
                        <a:pt x="0" y="38099"/>
                      </a:move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66">
                  <a:extLst>
                    <a:ext uri="{FF2B5EF4-FFF2-40B4-BE49-F238E27FC236}">
                      <a16:creationId xmlns:a16="http://schemas.microsoft.com/office/drawing/2014/main" id="{FA6F4CE8-8B04-4A28-A4FA-DAABAE51F6E7}"/>
                    </a:ext>
                  </a:extLst>
                </p:cNvPr>
                <p:cNvSpPr/>
                <p:nvPr/>
              </p:nvSpPr>
              <p:spPr>
                <a:xfrm>
                  <a:off x="3910645" y="7271857"/>
                  <a:ext cx="127000" cy="10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00" h="109854">
                      <a:moveTo>
                        <a:pt x="126657" y="0"/>
                      </a:moveTo>
                      <a:lnTo>
                        <a:pt x="0" y="0"/>
                      </a:lnTo>
                      <a:lnTo>
                        <a:pt x="63334" y="109664"/>
                      </a:lnTo>
                      <a:lnTo>
                        <a:pt x="126657" y="0"/>
                      </a:lnTo>
                      <a:close/>
                    </a:path>
                  </a:pathLst>
                </a:custGeom>
                <a:solidFill>
                  <a:srgbClr val="81828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81" name="object 67">
                <a:extLst>
                  <a:ext uri="{FF2B5EF4-FFF2-40B4-BE49-F238E27FC236}">
                    <a16:creationId xmlns:a16="http://schemas.microsoft.com/office/drawing/2014/main" id="{D897873E-7B02-46AA-B83E-59B8CBF18CF0}"/>
                  </a:ext>
                </a:extLst>
              </p:cNvPr>
              <p:cNvGrpSpPr/>
              <p:nvPr/>
            </p:nvGrpSpPr>
            <p:grpSpPr>
              <a:xfrm>
                <a:off x="4299450" y="6066129"/>
                <a:ext cx="45719" cy="1505625"/>
                <a:chOff x="3929524" y="5975799"/>
                <a:chExt cx="50800" cy="1204595"/>
              </a:xfrm>
            </p:grpSpPr>
            <p:sp>
              <p:nvSpPr>
                <p:cNvPr id="82" name="object 68">
                  <a:extLst>
                    <a:ext uri="{FF2B5EF4-FFF2-40B4-BE49-F238E27FC236}">
                      <a16:creationId xmlns:a16="http://schemas.microsoft.com/office/drawing/2014/main" id="{8E8F008C-1F6C-48E4-99F1-4CF3ADD27B2C}"/>
                    </a:ext>
                  </a:extLst>
                </p:cNvPr>
                <p:cNvSpPr/>
                <p:nvPr/>
              </p:nvSpPr>
              <p:spPr>
                <a:xfrm>
                  <a:off x="3973974" y="6056491"/>
                  <a:ext cx="0" cy="112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123315">
                      <a:moveTo>
                        <a:pt x="0" y="1123314"/>
                      </a:move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818285"/>
                  </a:solidFill>
                  <a:prstDash val="dash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3" name="object 69">
                  <a:extLst>
                    <a:ext uri="{FF2B5EF4-FFF2-40B4-BE49-F238E27FC236}">
                      <a16:creationId xmlns:a16="http://schemas.microsoft.com/office/drawing/2014/main" id="{7B0D7B93-05D8-41A9-A19F-4571923AB737}"/>
                    </a:ext>
                  </a:extLst>
                </p:cNvPr>
                <p:cNvSpPr/>
                <p:nvPr/>
              </p:nvSpPr>
              <p:spPr>
                <a:xfrm>
                  <a:off x="3935874" y="5982149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38100">
                      <a:moveTo>
                        <a:pt x="38100" y="38100"/>
                      </a:moveTo>
                      <a:lnTo>
                        <a:pt x="38100" y="0"/>
                      </a:ln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78" name="object 71">
              <a:extLst>
                <a:ext uri="{FF2B5EF4-FFF2-40B4-BE49-F238E27FC236}">
                  <a16:creationId xmlns:a16="http://schemas.microsoft.com/office/drawing/2014/main" id="{DEC07B91-34BF-42FF-9AB6-2CD3E589F14B}"/>
                </a:ext>
              </a:extLst>
            </p:cNvPr>
            <p:cNvSpPr/>
            <p:nvPr/>
          </p:nvSpPr>
          <p:spPr>
            <a:xfrm>
              <a:off x="1879600" y="4635500"/>
              <a:ext cx="1350985" cy="45719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3">
              <a:extLst>
                <a:ext uri="{FF2B5EF4-FFF2-40B4-BE49-F238E27FC236}">
                  <a16:creationId xmlns:a16="http://schemas.microsoft.com/office/drawing/2014/main" id="{DAAF3602-6416-4550-9DDA-5D4115AC5531}"/>
                </a:ext>
              </a:extLst>
            </p:cNvPr>
            <p:cNvSpPr/>
            <p:nvPr/>
          </p:nvSpPr>
          <p:spPr>
            <a:xfrm>
              <a:off x="1757644" y="458775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22E35A6-0872-40E5-B690-C6522C2CF9BE}"/>
              </a:ext>
            </a:extLst>
          </p:cNvPr>
          <p:cNvGrpSpPr/>
          <p:nvPr/>
        </p:nvGrpSpPr>
        <p:grpSpPr>
          <a:xfrm>
            <a:off x="11144461" y="2970671"/>
            <a:ext cx="98722" cy="1270508"/>
            <a:chOff x="4275954" y="6066129"/>
            <a:chExt cx="127000" cy="1634429"/>
          </a:xfrm>
        </p:grpSpPr>
        <p:grpSp>
          <p:nvGrpSpPr>
            <p:cNvPr id="87" name="object 64">
              <a:extLst>
                <a:ext uri="{FF2B5EF4-FFF2-40B4-BE49-F238E27FC236}">
                  <a16:creationId xmlns:a16="http://schemas.microsoft.com/office/drawing/2014/main" id="{47EF1F07-5055-43F3-AC4A-A5613A2B25F2}"/>
                </a:ext>
              </a:extLst>
            </p:cNvPr>
            <p:cNvGrpSpPr/>
            <p:nvPr/>
          </p:nvGrpSpPr>
          <p:grpSpPr>
            <a:xfrm>
              <a:off x="4275954" y="7571019"/>
              <a:ext cx="127000" cy="129539"/>
              <a:chOff x="3910645" y="7252286"/>
              <a:chExt cx="127000" cy="129539"/>
            </a:xfrm>
          </p:grpSpPr>
          <p:sp>
            <p:nvSpPr>
              <p:cNvPr id="91" name="object 65">
                <a:extLst>
                  <a:ext uri="{FF2B5EF4-FFF2-40B4-BE49-F238E27FC236}">
                    <a16:creationId xmlns:a16="http://schemas.microsoft.com/office/drawing/2014/main" id="{D9177AE9-4C58-4072-B2E5-CC126D301537}"/>
                  </a:ext>
                </a:extLst>
              </p:cNvPr>
              <p:cNvSpPr/>
              <p:nvPr/>
            </p:nvSpPr>
            <p:spPr>
              <a:xfrm>
                <a:off x="3973974" y="7252286"/>
                <a:ext cx="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h="38100">
                    <a:moveTo>
                      <a:pt x="0" y="3809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66">
                <a:extLst>
                  <a:ext uri="{FF2B5EF4-FFF2-40B4-BE49-F238E27FC236}">
                    <a16:creationId xmlns:a16="http://schemas.microsoft.com/office/drawing/2014/main" id="{22CBEB74-9D81-4159-8F68-B2894ED10BC3}"/>
                  </a:ext>
                </a:extLst>
              </p:cNvPr>
              <p:cNvSpPr/>
              <p:nvPr/>
            </p:nvSpPr>
            <p:spPr>
              <a:xfrm>
                <a:off x="3910645" y="7271857"/>
                <a:ext cx="127000" cy="109855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09854">
                    <a:moveTo>
                      <a:pt x="126657" y="0"/>
                    </a:moveTo>
                    <a:lnTo>
                      <a:pt x="0" y="0"/>
                    </a:lnTo>
                    <a:lnTo>
                      <a:pt x="63334" y="109664"/>
                    </a:lnTo>
                    <a:lnTo>
                      <a:pt x="126657" y="0"/>
                    </a:lnTo>
                    <a:close/>
                  </a:path>
                </a:pathLst>
              </a:custGeom>
              <a:solidFill>
                <a:srgbClr val="8182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8" name="object 67">
              <a:extLst>
                <a:ext uri="{FF2B5EF4-FFF2-40B4-BE49-F238E27FC236}">
                  <a16:creationId xmlns:a16="http://schemas.microsoft.com/office/drawing/2014/main" id="{CEFB3853-1DF8-4F62-89DD-BD517BAF039C}"/>
                </a:ext>
              </a:extLst>
            </p:cNvPr>
            <p:cNvGrpSpPr/>
            <p:nvPr/>
          </p:nvGrpSpPr>
          <p:grpSpPr>
            <a:xfrm>
              <a:off x="4299450" y="6066129"/>
              <a:ext cx="45719" cy="1505625"/>
              <a:chOff x="3929524" y="5975799"/>
              <a:chExt cx="50800" cy="1204595"/>
            </a:xfrm>
          </p:grpSpPr>
          <p:sp>
            <p:nvSpPr>
              <p:cNvPr id="89" name="object 68">
                <a:extLst>
                  <a:ext uri="{FF2B5EF4-FFF2-40B4-BE49-F238E27FC236}">
                    <a16:creationId xmlns:a16="http://schemas.microsoft.com/office/drawing/2014/main" id="{5B63B697-29AE-4FDE-A670-CC4CA031D177}"/>
                  </a:ext>
                </a:extLst>
              </p:cNvPr>
              <p:cNvSpPr/>
              <p:nvPr/>
            </p:nvSpPr>
            <p:spPr>
              <a:xfrm>
                <a:off x="3973974" y="6056491"/>
                <a:ext cx="0" cy="1123315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69">
                <a:extLst>
                  <a:ext uri="{FF2B5EF4-FFF2-40B4-BE49-F238E27FC236}">
                    <a16:creationId xmlns:a16="http://schemas.microsoft.com/office/drawing/2014/main" id="{D4A339DE-FA03-4E4D-A255-9D2FFC40D2BC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93" name="object 71">
            <a:extLst>
              <a:ext uri="{FF2B5EF4-FFF2-40B4-BE49-F238E27FC236}">
                <a16:creationId xmlns:a16="http://schemas.microsoft.com/office/drawing/2014/main" id="{E995F6C9-6108-4451-B419-9ADB98D7812C}"/>
              </a:ext>
            </a:extLst>
          </p:cNvPr>
          <p:cNvSpPr/>
          <p:nvPr/>
        </p:nvSpPr>
        <p:spPr>
          <a:xfrm>
            <a:off x="10646682" y="2973575"/>
            <a:ext cx="532367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73">
            <a:extLst>
              <a:ext uri="{FF2B5EF4-FFF2-40B4-BE49-F238E27FC236}">
                <a16:creationId xmlns:a16="http://schemas.microsoft.com/office/drawing/2014/main" id="{F8CDBA50-3C9B-4487-B2B4-78E5C4099C2B}"/>
              </a:ext>
            </a:extLst>
          </p:cNvPr>
          <p:cNvSpPr/>
          <p:nvPr/>
        </p:nvSpPr>
        <p:spPr>
          <a:xfrm>
            <a:off x="10551881" y="2936459"/>
            <a:ext cx="74535" cy="7453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53E5222-C3CD-E699-CC0A-EC1A14D32E7A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F254967-02E2-ECA2-CC20-F1C2AB24E9B6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BB3F1272-E4AC-90E9-D32D-45C1A9AF99B1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1" name="Text Box 2">
                <a:hlinkClick r:id="rId2"/>
                <a:extLst>
                  <a:ext uri="{FF2B5EF4-FFF2-40B4-BE49-F238E27FC236}">
                    <a16:creationId xmlns:a16="http://schemas.microsoft.com/office/drawing/2014/main" id="{949D2615-9AAB-2018-0C01-9355BEA73DC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A963BD84-4826-6091-4E84-2E02D771D32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BE57974-FE78-EF62-1A3F-7F3CC7ED41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64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Контейнер для отходов, стул&#10;&#10;Автоматически созданное описание">
            <a:extLst>
              <a:ext uri="{FF2B5EF4-FFF2-40B4-BE49-F238E27FC236}">
                <a16:creationId xmlns:a16="http://schemas.microsoft.com/office/drawing/2014/main" id="{86985723-9C61-4D5A-91AE-2BD5E3265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82" y="1206540"/>
            <a:ext cx="5149332" cy="514933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арисовка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06AF02D-20AA-7383-5B6B-9D836FA7F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33" y="1478924"/>
            <a:ext cx="5379076" cy="5379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Разнообразие цветовых решений</a:t>
            </a:r>
          </a:p>
        </p:txBody>
      </p:sp>
      <p:sp>
        <p:nvSpPr>
          <p:cNvPr id="13" name="Text Box 2">
            <a:hlinkClick r:id="rId4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6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773847" y="587237"/>
            <a:ext cx="5418153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CC61A4-7CDE-4A51-8558-99225C44E74C}"/>
              </a:ext>
            </a:extLst>
          </p:cNvPr>
          <p:cNvSpPr txBox="1"/>
          <p:nvPr/>
        </p:nvSpPr>
        <p:spPr>
          <a:xfrm>
            <a:off x="3051810" y="761800"/>
            <a:ext cx="6103620" cy="36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800" dirty="0">
                <a:latin typeface="+mj-lt"/>
              </a:rPr>
              <a:t>Возможность хранения в накопителе QUADRO STAND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164231-F930-8F0E-F16A-649C5E639ECE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F7E48846-1CF9-C399-FD5B-D6ACD37D8765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1" name="object 4">
                <a:extLst>
                  <a:ext uri="{FF2B5EF4-FFF2-40B4-BE49-F238E27FC236}">
                    <a16:creationId xmlns:a16="http://schemas.microsoft.com/office/drawing/2014/main" id="{4116B9CA-5949-81C3-68A1-BED2F79A1D02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2" name="Text Box 2">
                <a:hlinkClick r:id="rId4"/>
                <a:extLst>
                  <a:ext uri="{FF2B5EF4-FFF2-40B4-BE49-F238E27FC236}">
                    <a16:creationId xmlns:a16="http://schemas.microsoft.com/office/drawing/2014/main" id="{7014D4E7-C613-A236-8B06-198A14A55B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1AD88931-BD30-64F0-D632-D50621D62E5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69BB7FD6-803B-60DC-3927-296459A269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130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7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922068" y="587237"/>
            <a:ext cx="4269932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1EBB95-98EF-4604-9763-031A9023548D}"/>
              </a:ext>
            </a:extLst>
          </p:cNvPr>
          <p:cNvSpPr txBox="1"/>
          <p:nvPr/>
        </p:nvSpPr>
        <p:spPr>
          <a:xfrm>
            <a:off x="3051810" y="665431"/>
            <a:ext cx="6103620" cy="36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dirty="0">
                <a:latin typeface="+mj-lt"/>
              </a:rPr>
              <a:t>В</a:t>
            </a:r>
            <a:r>
              <a:rPr lang="ru-RU" sz="1800" dirty="0">
                <a:latin typeface="+mj-lt"/>
              </a:rPr>
              <a:t>озможность цветовой дифференциации</a:t>
            </a:r>
          </a:p>
        </p:txBody>
      </p:sp>
      <p:pic>
        <p:nvPicPr>
          <p:cNvPr id="10" name="Рисунок 9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079122D1-F618-445C-BF20-E72E8EFE1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5" y="972743"/>
            <a:ext cx="3508238" cy="350823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нтейнер, Контейнер для отходов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A6AC54E0-008F-4C79-9A45-1BBBF919A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89" y="1407525"/>
            <a:ext cx="3382941" cy="338294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тейнер для отходов,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684EACB0-6F2B-4E20-BA69-4E98F96B7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55" y="1082636"/>
            <a:ext cx="3695038" cy="369503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C5A856CF-83C2-46CC-88BD-D446BB170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81" y="2607738"/>
            <a:ext cx="3545455" cy="35454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A84EA11E-3F10-4C25-A6C8-1CDE92FF19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" y="2172956"/>
            <a:ext cx="3508238" cy="350823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309A4050-4061-4B17-B6C0-493E42B39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50" y="1776792"/>
            <a:ext cx="3695038" cy="369503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EE3D1581-713F-4273-A57D-40DCA0652C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22" y="2516258"/>
            <a:ext cx="3545455" cy="354545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26BD233-C6CF-E02B-BB4D-5F06B036081B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5E44FE4-377F-8931-C311-6694D4B4B63E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9" name="object 4">
                <a:extLst>
                  <a:ext uri="{FF2B5EF4-FFF2-40B4-BE49-F238E27FC236}">
                    <a16:creationId xmlns:a16="http://schemas.microsoft.com/office/drawing/2014/main" id="{E799664B-6907-2464-4495-CACD6D780428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20" name="Text Box 2">
                <a:hlinkClick r:id="rId2"/>
                <a:extLst>
                  <a:ext uri="{FF2B5EF4-FFF2-40B4-BE49-F238E27FC236}">
                    <a16:creationId xmlns:a16="http://schemas.microsoft.com/office/drawing/2014/main" id="{D879E6C5-7336-426B-45C3-B4D1771C8EA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1" name="Text Box 2">
                <a:extLst>
                  <a:ext uri="{FF2B5EF4-FFF2-40B4-BE49-F238E27FC236}">
                    <a16:creationId xmlns:a16="http://schemas.microsoft.com/office/drawing/2014/main" id="{9D1AF226-7A2D-CFA6-AB4B-95B2285EF5B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0099C930-D0C6-D1AA-8C18-C87016981B5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93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нтейнер, Контейнер для отходов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51F1A2A8-40C1-214B-ABA3-2EA04DAE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94" y="-926173"/>
            <a:ext cx="7647974" cy="7647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Дополнительные опции</a:t>
            </a:r>
          </a:p>
        </p:txBody>
      </p:sp>
      <p:sp>
        <p:nvSpPr>
          <p:cNvPr id="13" name="Text Box 2">
            <a:hlinkClick r:id="rId3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8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8092440" y="587237"/>
            <a:ext cx="409956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ject 31">
            <a:extLst>
              <a:ext uri="{FF2B5EF4-FFF2-40B4-BE49-F238E27FC236}">
                <a16:creationId xmlns:a16="http://schemas.microsoft.com/office/drawing/2014/main" id="{F5334AF8-A29A-41F9-8487-37725E7A25A6}"/>
              </a:ext>
            </a:extLst>
          </p:cNvPr>
          <p:cNvSpPr txBox="1"/>
          <p:nvPr/>
        </p:nvSpPr>
        <p:spPr>
          <a:xfrm>
            <a:off x="6609603" y="5262271"/>
            <a:ext cx="3483937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МЕСТО ДЛЯ</a:t>
            </a:r>
          </a:p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БРЕНДИРОВАНИЯ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grpSp>
        <p:nvGrpSpPr>
          <p:cNvPr id="12" name="object 67">
            <a:extLst>
              <a:ext uri="{FF2B5EF4-FFF2-40B4-BE49-F238E27FC236}">
                <a16:creationId xmlns:a16="http://schemas.microsoft.com/office/drawing/2014/main" id="{F0A1CEB0-6732-42DA-AC27-3591EF00BF54}"/>
              </a:ext>
            </a:extLst>
          </p:cNvPr>
          <p:cNvGrpSpPr/>
          <p:nvPr/>
        </p:nvGrpSpPr>
        <p:grpSpPr>
          <a:xfrm>
            <a:off x="6379180" y="3264618"/>
            <a:ext cx="90847" cy="1998628"/>
            <a:chOff x="3929524" y="5975799"/>
            <a:chExt cx="50800" cy="1204595"/>
          </a:xfrm>
        </p:grpSpPr>
        <p:sp>
          <p:nvSpPr>
            <p:cNvPr id="14" name="object 68">
              <a:extLst>
                <a:ext uri="{FF2B5EF4-FFF2-40B4-BE49-F238E27FC236}">
                  <a16:creationId xmlns:a16="http://schemas.microsoft.com/office/drawing/2014/main" id="{C17EAF5C-838E-415E-BD23-125B445AE1E5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69">
              <a:extLst>
                <a:ext uri="{FF2B5EF4-FFF2-40B4-BE49-F238E27FC236}">
                  <a16:creationId xmlns:a16="http://schemas.microsoft.com/office/drawing/2014/main" id="{A7CD74C9-39C0-43BF-A92E-8BEDED9FD2D1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65">
            <a:extLst>
              <a:ext uri="{FF2B5EF4-FFF2-40B4-BE49-F238E27FC236}">
                <a16:creationId xmlns:a16="http://schemas.microsoft.com/office/drawing/2014/main" id="{FDABD089-C473-41E1-817A-81ADF927D58F}"/>
              </a:ext>
            </a:extLst>
          </p:cNvPr>
          <p:cNvSpPr txBox="1"/>
          <p:nvPr/>
        </p:nvSpPr>
        <p:spPr>
          <a:xfrm>
            <a:off x="5054258" y="1343444"/>
            <a:ext cx="428075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ПОКУПАТЕЛЬСКАЯ КОРЗИНА</a:t>
            </a:r>
            <a:endParaRPr kumimoji="0" lang="en-US" sz="180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17" name="object 66">
            <a:extLst>
              <a:ext uri="{FF2B5EF4-FFF2-40B4-BE49-F238E27FC236}">
                <a16:creationId xmlns:a16="http://schemas.microsoft.com/office/drawing/2014/main" id="{536EEEE4-B2B4-43B7-B964-E7541BBBFA3A}"/>
              </a:ext>
            </a:extLst>
          </p:cNvPr>
          <p:cNvSpPr txBox="1">
            <a:spLocks/>
          </p:cNvSpPr>
          <p:nvPr/>
        </p:nvSpPr>
        <p:spPr>
          <a:xfrm>
            <a:off x="6698290" y="1604055"/>
            <a:ext cx="2788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/>
              <a:t>QUADRO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F204C1A-F7D3-49E5-AC2D-7B503545363F}"/>
              </a:ext>
            </a:extLst>
          </p:cNvPr>
          <p:cNvGrpSpPr/>
          <p:nvPr/>
        </p:nvGrpSpPr>
        <p:grpSpPr>
          <a:xfrm>
            <a:off x="3620474" y="3022397"/>
            <a:ext cx="2759000" cy="350791"/>
            <a:chOff x="4047064" y="5035247"/>
            <a:chExt cx="2759000" cy="350791"/>
          </a:xfrm>
        </p:grpSpPr>
        <p:sp>
          <p:nvSpPr>
            <p:cNvPr id="19" name="object 71">
              <a:extLst>
                <a:ext uri="{FF2B5EF4-FFF2-40B4-BE49-F238E27FC236}">
                  <a16:creationId xmlns:a16="http://schemas.microsoft.com/office/drawing/2014/main" id="{ADF2CD8A-809F-4249-8A0D-06AF5C0E08BF}"/>
                </a:ext>
              </a:extLst>
            </p:cNvPr>
            <p:cNvSpPr/>
            <p:nvPr/>
          </p:nvSpPr>
          <p:spPr>
            <a:xfrm flipV="1">
              <a:off x="4155633" y="5035247"/>
              <a:ext cx="2650431" cy="242221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73">
              <a:extLst>
                <a:ext uri="{FF2B5EF4-FFF2-40B4-BE49-F238E27FC236}">
                  <a16:creationId xmlns:a16="http://schemas.microsoft.com/office/drawing/2014/main" id="{FDDEEF88-FE4C-4E55-ACBC-FCDAC2CD8273}"/>
                </a:ext>
              </a:extLst>
            </p:cNvPr>
            <p:cNvSpPr/>
            <p:nvPr/>
          </p:nvSpPr>
          <p:spPr>
            <a:xfrm flipV="1">
              <a:off x="4047064" y="5223042"/>
              <a:ext cx="162996" cy="162996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object 64">
            <a:extLst>
              <a:ext uri="{FF2B5EF4-FFF2-40B4-BE49-F238E27FC236}">
                <a16:creationId xmlns:a16="http://schemas.microsoft.com/office/drawing/2014/main" id="{BF3B3282-F0CB-4959-8B42-BD893DD266DF}"/>
              </a:ext>
            </a:extLst>
          </p:cNvPr>
          <p:cNvGrpSpPr/>
          <p:nvPr/>
        </p:nvGrpSpPr>
        <p:grpSpPr>
          <a:xfrm>
            <a:off x="6411004" y="5268156"/>
            <a:ext cx="95333" cy="97239"/>
            <a:chOff x="3910645" y="7252286"/>
            <a:chExt cx="127000" cy="129539"/>
          </a:xfrm>
        </p:grpSpPr>
        <p:sp>
          <p:nvSpPr>
            <p:cNvPr id="22" name="object 65">
              <a:extLst>
                <a:ext uri="{FF2B5EF4-FFF2-40B4-BE49-F238E27FC236}">
                  <a16:creationId xmlns:a16="http://schemas.microsoft.com/office/drawing/2014/main" id="{6AFBB5C9-15CC-4884-91F1-A7097ECCAD3F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66">
              <a:extLst>
                <a:ext uri="{FF2B5EF4-FFF2-40B4-BE49-F238E27FC236}">
                  <a16:creationId xmlns:a16="http://schemas.microsoft.com/office/drawing/2014/main" id="{6D765BA5-1B01-4EA6-8F00-FA0C729DBB62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3E79E8F-9E76-5C08-ACE3-AA7BCBF45EC4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F8BD9EB-505B-02F9-056D-AC777EC50D7A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24" name="object 4">
                <a:extLst>
                  <a:ext uri="{FF2B5EF4-FFF2-40B4-BE49-F238E27FC236}">
                    <a16:creationId xmlns:a16="http://schemas.microsoft.com/office/drawing/2014/main" id="{0E056352-BC6F-6A1E-133C-4B3FBDF1A416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25" name="Text Box 2">
                <a:hlinkClick r:id="rId3"/>
                <a:extLst>
                  <a:ext uri="{FF2B5EF4-FFF2-40B4-BE49-F238E27FC236}">
                    <a16:creationId xmlns:a16="http://schemas.microsoft.com/office/drawing/2014/main" id="{F2B526EA-322D-4188-BA72-CB86510938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6" name="Text Box 2">
                <a:extLst>
                  <a:ext uri="{FF2B5EF4-FFF2-40B4-BE49-F238E27FC236}">
                    <a16:creationId xmlns:a16="http://schemas.microsoft.com/office/drawing/2014/main" id="{63761F5D-0567-8A91-D53D-8AB4F8C92D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8799CDD8-8288-3A4A-7380-09B0D10119C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47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9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22" name="Рисунок 21" descr="Изображение выглядит как корзи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DB543B8C-694A-4041-BF9D-7DD02B434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01" y="394176"/>
            <a:ext cx="6025552" cy="6025552"/>
          </a:xfrm>
          <a:prstGeom prst="rect">
            <a:avLst/>
          </a:prstGeom>
        </p:spPr>
      </p:pic>
      <p:sp>
        <p:nvSpPr>
          <p:cNvPr id="23" name="object 31">
            <a:extLst>
              <a:ext uri="{FF2B5EF4-FFF2-40B4-BE49-F238E27FC236}">
                <a16:creationId xmlns:a16="http://schemas.microsoft.com/office/drawing/2014/main" id="{84773B78-808A-4A44-B425-928DB132C99C}"/>
              </a:ext>
            </a:extLst>
          </p:cNvPr>
          <p:cNvSpPr txBox="1"/>
          <p:nvPr/>
        </p:nvSpPr>
        <p:spPr>
          <a:xfrm>
            <a:off x="6844321" y="4561826"/>
            <a:ext cx="3981019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ВОЗМОЖНОСТЬ ИЗГОТОВЛЕНИЯ РУЧКИ ИЗ</a:t>
            </a:r>
          </a:p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 ПРОЗРАЧНОГО ПОЛИКАРБОНАТА</a:t>
            </a:r>
          </a:p>
        </p:txBody>
      </p:sp>
      <p:grpSp>
        <p:nvGrpSpPr>
          <p:cNvPr id="24" name="object 64">
            <a:extLst>
              <a:ext uri="{FF2B5EF4-FFF2-40B4-BE49-F238E27FC236}">
                <a16:creationId xmlns:a16="http://schemas.microsoft.com/office/drawing/2014/main" id="{22F6A0B4-142A-494E-9CAD-81A252BCEC21}"/>
              </a:ext>
            </a:extLst>
          </p:cNvPr>
          <p:cNvGrpSpPr/>
          <p:nvPr/>
        </p:nvGrpSpPr>
        <p:grpSpPr>
          <a:xfrm>
            <a:off x="6868223" y="4234870"/>
            <a:ext cx="95333" cy="97239"/>
            <a:chOff x="3910645" y="7252286"/>
            <a:chExt cx="127000" cy="129539"/>
          </a:xfrm>
        </p:grpSpPr>
        <p:sp>
          <p:nvSpPr>
            <p:cNvPr id="25" name="object 65">
              <a:extLst>
                <a:ext uri="{FF2B5EF4-FFF2-40B4-BE49-F238E27FC236}">
                  <a16:creationId xmlns:a16="http://schemas.microsoft.com/office/drawing/2014/main" id="{CFCBC896-78A8-476E-B2D0-163C43B59B73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object 66">
              <a:extLst>
                <a:ext uri="{FF2B5EF4-FFF2-40B4-BE49-F238E27FC236}">
                  <a16:creationId xmlns:a16="http://schemas.microsoft.com/office/drawing/2014/main" id="{8167B556-46F1-4FA8-8F4F-135F0646290E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27" name="object 67">
            <a:extLst>
              <a:ext uri="{FF2B5EF4-FFF2-40B4-BE49-F238E27FC236}">
                <a16:creationId xmlns:a16="http://schemas.microsoft.com/office/drawing/2014/main" id="{6EE0ECA5-189D-46EC-AB82-64AB5604F8FB}"/>
              </a:ext>
            </a:extLst>
          </p:cNvPr>
          <p:cNvGrpSpPr/>
          <p:nvPr/>
        </p:nvGrpSpPr>
        <p:grpSpPr>
          <a:xfrm>
            <a:off x="6832965" y="2230494"/>
            <a:ext cx="90847" cy="1998628"/>
            <a:chOff x="3929524" y="5975799"/>
            <a:chExt cx="50800" cy="1204595"/>
          </a:xfrm>
        </p:grpSpPr>
        <p:sp>
          <p:nvSpPr>
            <p:cNvPr id="28" name="object 68">
              <a:extLst>
                <a:ext uri="{FF2B5EF4-FFF2-40B4-BE49-F238E27FC236}">
                  <a16:creationId xmlns:a16="http://schemas.microsoft.com/office/drawing/2014/main" id="{D9583A09-3B07-444A-A871-C98D72AA9DFA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object 69">
              <a:extLst>
                <a:ext uri="{FF2B5EF4-FFF2-40B4-BE49-F238E27FC236}">
                  <a16:creationId xmlns:a16="http://schemas.microsoft.com/office/drawing/2014/main" id="{741A1A28-D0DF-426E-897E-C057262B5FD9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0" name="object 65">
            <a:extLst>
              <a:ext uri="{FF2B5EF4-FFF2-40B4-BE49-F238E27FC236}">
                <a16:creationId xmlns:a16="http://schemas.microsoft.com/office/drawing/2014/main" id="{9C5D528D-B05C-4D2F-A3CA-1403E066478A}"/>
              </a:ext>
            </a:extLst>
          </p:cNvPr>
          <p:cNvSpPr txBox="1"/>
          <p:nvPr/>
        </p:nvSpPr>
        <p:spPr>
          <a:xfrm>
            <a:off x="5649457" y="962727"/>
            <a:ext cx="428075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ПОКУПАТЕЛЬСКАЯ КОРЗИНА</a:t>
            </a:r>
            <a:endParaRPr kumimoji="0" lang="en-US" sz="180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31" name="object 66">
            <a:extLst>
              <a:ext uri="{FF2B5EF4-FFF2-40B4-BE49-F238E27FC236}">
                <a16:creationId xmlns:a16="http://schemas.microsoft.com/office/drawing/2014/main" id="{583086C5-FC42-42F6-9674-63E8B3B4BE70}"/>
              </a:ext>
            </a:extLst>
          </p:cNvPr>
          <p:cNvSpPr txBox="1">
            <a:spLocks/>
          </p:cNvSpPr>
          <p:nvPr/>
        </p:nvSpPr>
        <p:spPr>
          <a:xfrm>
            <a:off x="7320048" y="1223338"/>
            <a:ext cx="2788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/>
              <a:t>QUADRO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BD18C16-261A-4DED-8DA8-C335110256CE}"/>
              </a:ext>
            </a:extLst>
          </p:cNvPr>
          <p:cNvGrpSpPr/>
          <p:nvPr/>
        </p:nvGrpSpPr>
        <p:grpSpPr>
          <a:xfrm>
            <a:off x="4134719" y="1995268"/>
            <a:ext cx="2759000" cy="350791"/>
            <a:chOff x="4047064" y="5035247"/>
            <a:chExt cx="2759000" cy="350791"/>
          </a:xfrm>
        </p:grpSpPr>
        <p:sp>
          <p:nvSpPr>
            <p:cNvPr id="33" name="object 71">
              <a:extLst>
                <a:ext uri="{FF2B5EF4-FFF2-40B4-BE49-F238E27FC236}">
                  <a16:creationId xmlns:a16="http://schemas.microsoft.com/office/drawing/2014/main" id="{4E72BB69-ED13-4F89-A5B5-3EFFD3D844C7}"/>
                </a:ext>
              </a:extLst>
            </p:cNvPr>
            <p:cNvSpPr/>
            <p:nvPr/>
          </p:nvSpPr>
          <p:spPr>
            <a:xfrm flipV="1">
              <a:off x="4155633" y="5035247"/>
              <a:ext cx="2650431" cy="242221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object 73">
              <a:extLst>
                <a:ext uri="{FF2B5EF4-FFF2-40B4-BE49-F238E27FC236}">
                  <a16:creationId xmlns:a16="http://schemas.microsoft.com/office/drawing/2014/main" id="{691946AE-1767-4778-9EA3-C35A6CE89980}"/>
                </a:ext>
              </a:extLst>
            </p:cNvPr>
            <p:cNvSpPr/>
            <p:nvPr/>
          </p:nvSpPr>
          <p:spPr>
            <a:xfrm flipV="1">
              <a:off x="4047064" y="5223042"/>
              <a:ext cx="162996" cy="162996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1F03E56-73A2-4503-9426-D652DA613AA6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Дополнительные опции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CA56BE8-DC8A-4A7D-B534-569E60FDBA81}"/>
              </a:ext>
            </a:extLst>
          </p:cNvPr>
          <p:cNvCxnSpPr>
            <a:cxnSpLocks/>
          </p:cNvCxnSpPr>
          <p:nvPr/>
        </p:nvCxnSpPr>
        <p:spPr>
          <a:xfrm>
            <a:off x="8092440" y="587237"/>
            <a:ext cx="409956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BBE21D6-AB9F-143F-3B63-37CC1302A5C3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AA5D53D-DBA8-7CAF-4587-8CB50A49CAE8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2433811E-FFFB-5868-CFB9-4F2C849F743C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0" name="Text Box 2">
                <a:hlinkClick r:id="rId2"/>
                <a:extLst>
                  <a:ext uri="{FF2B5EF4-FFF2-40B4-BE49-F238E27FC236}">
                    <a16:creationId xmlns:a16="http://schemas.microsoft.com/office/drawing/2014/main" id="{CA9EC13E-4E48-53D5-40E7-7E4720D32BE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A17F3577-99AA-E8E1-66C9-AE0996389EF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1891A5CB-FF3D-C409-DFA9-D886738E448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729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216</Words>
  <Application>Microsoft Office PowerPoint</Application>
  <PresentationFormat>Широкоэкранный</PresentationFormat>
  <Paragraphs>77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Arimo</vt:lpstr>
      <vt:lpstr>Calibri</vt:lpstr>
      <vt:lpstr>Montserrat ExtraBold</vt:lpstr>
      <vt:lpstr>Montserrat Medium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Баркова Татьяна</cp:lastModifiedBy>
  <cp:revision>42</cp:revision>
  <dcterms:created xsi:type="dcterms:W3CDTF">2024-08-31T11:38:16Z</dcterms:created>
  <dcterms:modified xsi:type="dcterms:W3CDTF">2025-05-19T12:18:25Z</dcterms:modified>
</cp:coreProperties>
</file>