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hyperlink" Target="https://www.europos.kz/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hyperlink" Target="https://www.europos.kz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495150" cy="1323439"/>
            <a:chOff x="796893" y="1599579"/>
            <a:chExt cx="6019052" cy="2000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КОРЗИНА-ТЕЛЕЖКА  80 л TECHNO XL</a:t>
              </a:r>
              <a:endParaRPr lang="en-US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F3375C5-AAAC-E382-D53A-3688B39DFA15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490893" y="2413337"/>
            <a:ext cx="480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КОРЗИНА-ТЕЛЕЖКА  80 л TECHNO XL</a:t>
            </a:r>
            <a:endParaRPr lang="en-US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490893" y="3429000"/>
            <a:ext cx="539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Удобная, стильная и вместительная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6FDD4E-5D4B-464F-8C84-57D0DAE60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20" y="536450"/>
            <a:ext cx="5444780" cy="5367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CDC9A5F-5CCB-7A8E-AFD0-F01AA1107EDB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E2ABC40-685E-35A1-CE01-EAA5C8B9FAC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D8837924-5FAB-8ED6-80E3-CA2391BA4ED5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9" name="Text Box 2">
                <a:hlinkClick r:id="rId3"/>
                <a:extLst>
                  <a:ext uri="{FF2B5EF4-FFF2-40B4-BE49-F238E27FC236}">
                    <a16:creationId xmlns:a16="http://schemas.microsoft.com/office/drawing/2014/main" id="{6D41C661-B909-4699-9B81-74454D55C8D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54700C7C-B9D5-254C-13EA-D8334BFA63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4F1FE0DD-3DC0-969F-9223-EF39A93CE0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3778250" y="204293"/>
            <a:ext cx="764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Основные типы используемых корзин и телег 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118100" y="587237"/>
            <a:ext cx="70739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E95C1B-70A4-4142-B21C-291FFE2CEDAF}"/>
              </a:ext>
            </a:extLst>
          </p:cNvPr>
          <p:cNvSpPr/>
          <p:nvPr/>
        </p:nvSpPr>
        <p:spPr>
          <a:xfrm>
            <a:off x="8244636" y="3558088"/>
            <a:ext cx="3673044" cy="80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0F2C12-8A3F-4544-98FB-F775D1BDF6C0}"/>
              </a:ext>
            </a:extLst>
          </p:cNvPr>
          <p:cNvSpPr/>
          <p:nvPr/>
        </p:nvSpPr>
        <p:spPr>
          <a:xfrm>
            <a:off x="4305300" y="3558088"/>
            <a:ext cx="3413760" cy="80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41DAAD-3296-4446-8275-F58BA8CC3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81" y="3529040"/>
            <a:ext cx="2632116" cy="25945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F2CFF4-B32B-40E5-A40D-AE815B67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300" y="682911"/>
            <a:ext cx="2333662" cy="203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C130C4-5E49-44D5-91B4-EF358033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396" y="724845"/>
            <a:ext cx="2371498" cy="20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B591EA-136F-4675-BDA1-0D7D497AC0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141" y="754275"/>
            <a:ext cx="2223681" cy="22236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006402-A867-4536-9BD1-CF6050E76DBF}"/>
              </a:ext>
            </a:extLst>
          </p:cNvPr>
          <p:cNvSpPr txBox="1"/>
          <p:nvPr/>
        </p:nvSpPr>
        <p:spPr>
          <a:xfrm>
            <a:off x="1499250" y="2712895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Корзины 20-30 л</a:t>
            </a:r>
            <a:endParaRPr lang="en-US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DD09C4-69BC-4968-93F9-51FBCFEC7383}"/>
              </a:ext>
            </a:extLst>
          </p:cNvPr>
          <p:cNvSpPr txBox="1"/>
          <p:nvPr/>
        </p:nvSpPr>
        <p:spPr>
          <a:xfrm>
            <a:off x="4576445" y="291877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Корзины-телеги </a:t>
            </a:r>
          </a:p>
          <a:p>
            <a:pPr algn="ctr"/>
            <a:r>
              <a:rPr lang="ru-RU" dirty="0">
                <a:latin typeface="+mj-lt"/>
              </a:rPr>
              <a:t>30-50 л</a:t>
            </a:r>
            <a:endParaRPr lang="en-US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3B652D-5556-467C-A2C2-2DC921E5ED72}"/>
              </a:ext>
            </a:extLst>
          </p:cNvPr>
          <p:cNvSpPr txBox="1"/>
          <p:nvPr/>
        </p:nvSpPr>
        <p:spPr>
          <a:xfrm>
            <a:off x="9029700" y="3059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Телеги 80-160 л</a:t>
            </a:r>
            <a:endParaRPr lang="en-US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EFF077-7261-4750-9218-27F304C9A2DE}"/>
              </a:ext>
            </a:extLst>
          </p:cNvPr>
          <p:cNvSpPr txBox="1"/>
          <p:nvPr/>
        </p:nvSpPr>
        <p:spPr>
          <a:xfrm>
            <a:off x="4215628" y="5064922"/>
            <a:ext cx="71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Увеличение среднего чека покупки (за счет большей вместительности) 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EAC51-7B23-4CE6-AAC4-974CEF1E44F1}"/>
              </a:ext>
            </a:extLst>
          </p:cNvPr>
          <p:cNvSpPr txBox="1"/>
          <p:nvPr/>
        </p:nvSpPr>
        <p:spPr>
          <a:xfrm>
            <a:off x="4830876" y="3596053"/>
            <a:ext cx="236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Не хватает объема для всех покупок</a:t>
            </a:r>
            <a:endParaRPr lang="en-US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3A7554-1359-4560-90ED-6928F022AA61}"/>
              </a:ext>
            </a:extLst>
          </p:cNvPr>
          <p:cNvSpPr txBox="1"/>
          <p:nvPr/>
        </p:nvSpPr>
        <p:spPr>
          <a:xfrm>
            <a:off x="4231957" y="5791705"/>
            <a:ext cx="664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Экономия бюджета на закупку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9C77ADC-EB79-40CA-AF45-5B274B2B8E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040" y="3733186"/>
            <a:ext cx="388781" cy="3887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9E479DA-F419-45FA-B9C5-DB36BDFBBD3C}"/>
              </a:ext>
            </a:extLst>
          </p:cNvPr>
          <p:cNvSpPr txBox="1"/>
          <p:nvPr/>
        </p:nvSpPr>
        <p:spPr>
          <a:xfrm>
            <a:off x="8171748" y="3602818"/>
            <a:ext cx="38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Выше стоимость (по сравнению</a:t>
            </a:r>
          </a:p>
          <a:p>
            <a:pPr algn="ctr"/>
            <a:r>
              <a:rPr lang="ru-RU" dirty="0">
                <a:latin typeface="+mj-lt"/>
              </a:rPr>
              <a:t>с пластиковыми корзинами)</a:t>
            </a:r>
            <a:endParaRPr lang="en-US" dirty="0">
              <a:latin typeface="+mj-lt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39099C0-036E-4DFD-81C0-E7AEE16771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736" y="3763315"/>
            <a:ext cx="388781" cy="3887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F78CF3B-F0CD-4271-865B-2E9330FA0EB6}"/>
              </a:ext>
            </a:extLst>
          </p:cNvPr>
          <p:cNvSpPr txBox="1"/>
          <p:nvPr/>
        </p:nvSpPr>
        <p:spPr>
          <a:xfrm>
            <a:off x="4276795" y="4607526"/>
            <a:ext cx="676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Новая корзина-тележка TECHNO XL 80 л. </a:t>
            </a:r>
            <a:endParaRPr lang="en-US" b="1" dirty="0">
              <a:latin typeface="+mj-lt"/>
            </a:endParaRP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CCA42EC6-FBD1-4311-A2EC-6BD32E5BB35E}"/>
              </a:ext>
            </a:extLst>
          </p:cNvPr>
          <p:cNvSpPr/>
          <p:nvPr/>
        </p:nvSpPr>
        <p:spPr>
          <a:xfrm rot="5400000">
            <a:off x="3766396" y="4698945"/>
            <a:ext cx="370627" cy="25470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A54B6B5-AF1C-436D-8762-507582F26F61}"/>
              </a:ext>
            </a:extLst>
          </p:cNvPr>
          <p:cNvCxnSpPr>
            <a:cxnSpLocks/>
          </p:cNvCxnSpPr>
          <p:nvPr/>
        </p:nvCxnSpPr>
        <p:spPr>
          <a:xfrm flipH="1">
            <a:off x="4079063" y="4463842"/>
            <a:ext cx="783861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D425AED-475D-46EF-8103-7A61706D06BD}"/>
              </a:ext>
            </a:extLst>
          </p:cNvPr>
          <p:cNvGrpSpPr/>
          <p:nvPr/>
        </p:nvGrpSpPr>
        <p:grpSpPr>
          <a:xfrm>
            <a:off x="3779518" y="5064922"/>
            <a:ext cx="432049" cy="433735"/>
            <a:chOff x="3337099" y="2338784"/>
            <a:chExt cx="432049" cy="433735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3788353-4E58-4DFE-B1B3-7B0CB387D49F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2" name="Рисунок 41" descr="Флажок со сплошной заливкой">
              <a:extLst>
                <a:ext uri="{FF2B5EF4-FFF2-40B4-BE49-F238E27FC236}">
                  <a16:creationId xmlns:a16="http://schemas.microsoft.com/office/drawing/2014/main" id="{EE596771-A7BD-46DA-89CB-E908D4BAF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602B637-C02B-4795-BD23-A8B17F2DB9BB}"/>
              </a:ext>
            </a:extLst>
          </p:cNvPr>
          <p:cNvGrpSpPr/>
          <p:nvPr/>
        </p:nvGrpSpPr>
        <p:grpSpPr>
          <a:xfrm>
            <a:off x="3779518" y="5703891"/>
            <a:ext cx="432049" cy="433735"/>
            <a:chOff x="3337099" y="2338784"/>
            <a:chExt cx="432049" cy="433735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9E2002D-F194-4934-91D2-4A062AA174E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6" name="Рисунок 45" descr="Флажок со сплошной заливкой">
              <a:extLst>
                <a:ext uri="{FF2B5EF4-FFF2-40B4-BE49-F238E27FC236}">
                  <a16:creationId xmlns:a16="http://schemas.microsoft.com/office/drawing/2014/main" id="{B2DAB112-1D0D-4FE1-A42B-0E12277A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04FC54C-740D-36D0-74E2-08E296556EA1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C3C5234-D705-11B2-F8C5-F474C68FA887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4F0551CB-FC0C-BCF5-B771-FE7179301117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43786A26-4F07-4370-A4AE-FC0213AED3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3973D778-8B5D-1E42-17C0-530F1A65B39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72D7EDD-EEE9-C9EE-7570-6763794526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00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к, внешний, брючный&#10;&#10;Автоматически созданное описание">
            <a:extLst>
              <a:ext uri="{FF2B5EF4-FFF2-40B4-BE49-F238E27FC236}">
                <a16:creationId xmlns:a16="http://schemas.microsoft.com/office/drawing/2014/main" id="{67E6A91C-6249-4CDA-9D33-752935751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063" y="278614"/>
            <a:ext cx="5210773" cy="6368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TECHNO XL 80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л</a:t>
            </a:r>
          </a:p>
        </p:txBody>
      </p:sp>
      <p:sp>
        <p:nvSpPr>
          <p:cNvPr id="13" name="Text Box 2">
            <a:hlinkClick r:id="rId3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188450" y="587237"/>
            <a:ext cx="30035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id="{E4366AFB-81EA-40DB-97A9-A2D11C4CEB6F}"/>
              </a:ext>
            </a:extLst>
          </p:cNvPr>
          <p:cNvSpPr txBox="1"/>
          <p:nvPr/>
        </p:nvSpPr>
        <p:spPr>
          <a:xfrm>
            <a:off x="647700" y="1295400"/>
            <a:ext cx="6385560" cy="3453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750" algn="l">
              <a:lnSpc>
                <a:spcPct val="156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j-lt"/>
                <a:cs typeface="Gotham Pro"/>
              </a:rPr>
              <a:t>Новая </a:t>
            </a:r>
            <a:r>
              <a:rPr lang="ru-RU" sz="1600" b="1" dirty="0">
                <a:latin typeface="+mj-lt"/>
                <a:cs typeface="Gotham Pro"/>
              </a:rPr>
              <a:t>корзина-тележка TECHNO XL 80 л. </a:t>
            </a:r>
            <a:r>
              <a:rPr lang="ru-RU" sz="1600" dirty="0">
                <a:latin typeface="+mj-lt"/>
                <a:cs typeface="Gotham Pro"/>
              </a:rPr>
              <a:t>отличается мобильностью и удобством в использовании, благодаря манёвренным колесам (два фиксированных и два поворотных) и удобной ручки, которая адаптируется под рост пользователя. </a:t>
            </a:r>
          </a:p>
          <a:p>
            <a:pPr marL="297180" marR="5080" indent="-285750" algn="l">
              <a:lnSpc>
                <a:spcPct val="156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j-lt"/>
                <a:cs typeface="Gotham Pro"/>
              </a:rPr>
              <a:t>Благодаря повышенной вместимости, корзина </a:t>
            </a:r>
            <a:r>
              <a:rPr lang="en-US" sz="1600" dirty="0">
                <a:latin typeface="+mj-lt"/>
                <a:cs typeface="Gotham Pro"/>
              </a:rPr>
              <a:t>TECHNO XL </a:t>
            </a:r>
            <a:r>
              <a:rPr lang="ru-RU" sz="1600" dirty="0">
                <a:latin typeface="+mj-lt"/>
                <a:cs typeface="Gotham Pro"/>
              </a:rPr>
              <a:t>идеально подходит для применения в магазинах различной направленности</a:t>
            </a:r>
            <a:r>
              <a:rPr lang="en-US" sz="1600" dirty="0">
                <a:latin typeface="+mj-lt"/>
                <a:cs typeface="Gotham Pro"/>
              </a:rPr>
              <a:t>: Food, DIY</a:t>
            </a:r>
            <a:r>
              <a:rPr lang="ru-RU" sz="1600" dirty="0">
                <a:latin typeface="+mj-lt"/>
                <a:cs typeface="Gotham Pro"/>
              </a:rPr>
              <a:t>, игрушки, спорт, товары для дома</a:t>
            </a:r>
            <a:r>
              <a:rPr lang="en-US" sz="1600" dirty="0">
                <a:latin typeface="+mj-lt"/>
                <a:cs typeface="Gotham Pro"/>
              </a:rPr>
              <a:t>, </a:t>
            </a:r>
            <a:r>
              <a:rPr lang="ru-RU" sz="1600" dirty="0">
                <a:latin typeface="+mj-lt"/>
                <a:cs typeface="Gotham Pro"/>
              </a:rPr>
              <a:t> электроника. </a:t>
            </a:r>
          </a:p>
          <a:p>
            <a:pPr marL="297180" marR="5080" indent="-285750" algn="l">
              <a:lnSpc>
                <a:spcPct val="156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j-lt"/>
                <a:cs typeface="Gotham Pro"/>
              </a:rPr>
              <a:t>Корзина изготовлена из прочного пластика,  что обеспечивает ее долговечность при использовании.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4BC9D68-D03D-B06D-5A59-E13F8E841908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E27489E-46AE-34DB-8DB0-A148818EFA6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88A3AA8F-DFEA-119A-EBE5-577F9F839354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3"/>
                <a:extLst>
                  <a:ext uri="{FF2B5EF4-FFF2-40B4-BE49-F238E27FC236}">
                    <a16:creationId xmlns:a16="http://schemas.microsoft.com/office/drawing/2014/main" id="{65C69B2C-9148-47A5-C357-E0B8B478C7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2C474966-8436-3389-47C0-10A0CF53DD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DFB3DB3-625C-8030-729D-08AE2DC5A6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2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Корзина-тележка  80 л. TECHNO XL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04000" y="587237"/>
            <a:ext cx="55880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корзина, контейнер, кухонн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DB4CD238-B852-48F8-BEB5-46F57F67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826" y="640159"/>
            <a:ext cx="2750152" cy="41855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800EE7-3712-4D2B-B7CF-441404A106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998" y="1442020"/>
            <a:ext cx="3432738" cy="3383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94F9F7-D95F-4EFF-A93B-82529AE219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46" y="1222346"/>
            <a:ext cx="2948473" cy="3603374"/>
          </a:xfrm>
          <a:prstGeom prst="rect">
            <a:avLst/>
          </a:prstGeom>
        </p:spPr>
      </p:pic>
      <p:sp>
        <p:nvSpPr>
          <p:cNvPr id="12" name="object 22">
            <a:extLst>
              <a:ext uri="{FF2B5EF4-FFF2-40B4-BE49-F238E27FC236}">
                <a16:creationId xmlns:a16="http://schemas.microsoft.com/office/drawing/2014/main" id="{9F3AAFC5-EF25-4A61-A9F5-76A0A4944EF3}"/>
              </a:ext>
            </a:extLst>
          </p:cNvPr>
          <p:cNvSpPr txBox="1"/>
          <p:nvPr/>
        </p:nvSpPr>
        <p:spPr>
          <a:xfrm>
            <a:off x="4720698" y="5251519"/>
            <a:ext cx="367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+mj-lt"/>
                <a:cs typeface="Gotham Pro"/>
              </a:rPr>
              <a:t>1 </a:t>
            </a:r>
            <a:r>
              <a:rPr sz="1200" spc="-25" dirty="0">
                <a:latin typeface="+mj-lt"/>
                <a:cs typeface="Gotham Pro"/>
              </a:rPr>
              <a:t>шт.</a:t>
            </a:r>
            <a:endParaRPr sz="1200" dirty="0">
              <a:latin typeface="+mj-lt"/>
              <a:cs typeface="Gotham Pro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0BD29464-7527-4731-94D7-C0B28B36F4CC}"/>
              </a:ext>
            </a:extLst>
          </p:cNvPr>
          <p:cNvSpPr txBox="1"/>
          <p:nvPr/>
        </p:nvSpPr>
        <p:spPr>
          <a:xfrm>
            <a:off x="4720698" y="5641663"/>
            <a:ext cx="1365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+mj-lt"/>
                <a:cs typeface="Gotham Pro"/>
              </a:rPr>
              <a:t>600</a:t>
            </a:r>
            <a:r>
              <a:rPr sz="1200" dirty="0">
                <a:latin typeface="+mj-lt"/>
                <a:cs typeface="Gotham Pro"/>
              </a:rPr>
              <a:t>х4</a:t>
            </a:r>
            <a:r>
              <a:rPr lang="ru-RU" sz="1200" dirty="0">
                <a:latin typeface="+mj-lt"/>
                <a:cs typeface="Gotham Pro"/>
              </a:rPr>
              <a:t>46</a:t>
            </a:r>
            <a:r>
              <a:rPr sz="1200" dirty="0">
                <a:latin typeface="+mj-lt"/>
                <a:cs typeface="Gotham Pro"/>
              </a:rPr>
              <a:t>x</a:t>
            </a:r>
            <a:r>
              <a:rPr lang="ru-RU" sz="1200" dirty="0">
                <a:latin typeface="+mj-lt"/>
                <a:cs typeface="Gotham Pro"/>
              </a:rPr>
              <a:t>502</a:t>
            </a:r>
            <a:r>
              <a:rPr sz="1200" dirty="0">
                <a:latin typeface="+mj-lt"/>
                <a:cs typeface="Gotham Pro"/>
              </a:rPr>
              <a:t> </a:t>
            </a:r>
            <a:r>
              <a:rPr sz="1200" spc="-25" dirty="0">
                <a:latin typeface="+mj-lt"/>
                <a:cs typeface="Gotham Pro"/>
              </a:rPr>
              <a:t>мм</a:t>
            </a:r>
            <a:endParaRPr sz="1200" dirty="0">
              <a:latin typeface="+mj-lt"/>
              <a:cs typeface="Gotham Pro"/>
            </a:endParaRPr>
          </a:p>
        </p:txBody>
      </p:sp>
      <p:pic>
        <p:nvPicPr>
          <p:cNvPr id="15" name="object 25">
            <a:extLst>
              <a:ext uri="{FF2B5EF4-FFF2-40B4-BE49-F238E27FC236}">
                <a16:creationId xmlns:a16="http://schemas.microsoft.com/office/drawing/2014/main" id="{83A20167-A4D0-4DF2-BDCC-5BBC77B282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463" y="5183190"/>
            <a:ext cx="166700" cy="166700"/>
          </a:xfrm>
          <a:prstGeom prst="rect">
            <a:avLst/>
          </a:prstGeom>
        </p:spPr>
      </p:pic>
      <p:grpSp>
        <p:nvGrpSpPr>
          <p:cNvPr id="16" name="object 41">
            <a:extLst>
              <a:ext uri="{FF2B5EF4-FFF2-40B4-BE49-F238E27FC236}">
                <a16:creationId xmlns:a16="http://schemas.microsoft.com/office/drawing/2014/main" id="{2FBBBE9A-8F82-43E4-8293-9C3A67CAACB4}"/>
              </a:ext>
            </a:extLst>
          </p:cNvPr>
          <p:cNvGrpSpPr/>
          <p:nvPr/>
        </p:nvGrpSpPr>
        <p:grpSpPr>
          <a:xfrm>
            <a:off x="4216807" y="5110021"/>
            <a:ext cx="339725" cy="339725"/>
            <a:chOff x="1460820" y="5942905"/>
            <a:chExt cx="339725" cy="339725"/>
          </a:xfrm>
        </p:grpSpPr>
        <p:pic>
          <p:nvPicPr>
            <p:cNvPr id="17" name="object 42">
              <a:extLst>
                <a:ext uri="{FF2B5EF4-FFF2-40B4-BE49-F238E27FC236}">
                  <a16:creationId xmlns:a16="http://schemas.microsoft.com/office/drawing/2014/main" id="{B1C888A1-55D4-433E-AC01-F26618D00D8F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7200" y="5985638"/>
              <a:ext cx="226868" cy="254175"/>
            </a:xfrm>
            <a:prstGeom prst="rect">
              <a:avLst/>
            </a:prstGeom>
          </p:spPr>
        </p:pic>
        <p:sp>
          <p:nvSpPr>
            <p:cNvPr id="18" name="object 43">
              <a:extLst>
                <a:ext uri="{FF2B5EF4-FFF2-40B4-BE49-F238E27FC236}">
                  <a16:creationId xmlns:a16="http://schemas.microsoft.com/office/drawing/2014/main" id="{808D8044-3E9F-4E43-A9C6-0F994A217F21}"/>
                </a:ext>
              </a:extLst>
            </p:cNvPr>
            <p:cNvSpPr/>
            <p:nvPr/>
          </p:nvSpPr>
          <p:spPr>
            <a:xfrm>
              <a:off x="1463995" y="594608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78536" y="333286"/>
                  </a:moveTo>
                  <a:lnTo>
                    <a:pt x="54749" y="333286"/>
                  </a:lnTo>
                  <a:lnTo>
                    <a:pt x="33438" y="328983"/>
                  </a:lnTo>
                  <a:lnTo>
                    <a:pt x="16035" y="317250"/>
                  </a:lnTo>
                  <a:lnTo>
                    <a:pt x="4302" y="299847"/>
                  </a:lnTo>
                  <a:lnTo>
                    <a:pt x="0" y="278536"/>
                  </a:lnTo>
                  <a:lnTo>
                    <a:pt x="0" y="54749"/>
                  </a:lnTo>
                  <a:lnTo>
                    <a:pt x="4302" y="33438"/>
                  </a:lnTo>
                  <a:lnTo>
                    <a:pt x="16035" y="16035"/>
                  </a:lnTo>
                  <a:lnTo>
                    <a:pt x="33438" y="4302"/>
                  </a:lnTo>
                  <a:lnTo>
                    <a:pt x="54749" y="0"/>
                  </a:lnTo>
                  <a:lnTo>
                    <a:pt x="278536" y="0"/>
                  </a:lnTo>
                  <a:lnTo>
                    <a:pt x="299847" y="4302"/>
                  </a:lnTo>
                  <a:lnTo>
                    <a:pt x="317250" y="16035"/>
                  </a:lnTo>
                  <a:lnTo>
                    <a:pt x="328983" y="33438"/>
                  </a:lnTo>
                  <a:lnTo>
                    <a:pt x="333286" y="54749"/>
                  </a:lnTo>
                  <a:lnTo>
                    <a:pt x="333286" y="278536"/>
                  </a:lnTo>
                  <a:lnTo>
                    <a:pt x="328983" y="299847"/>
                  </a:lnTo>
                  <a:lnTo>
                    <a:pt x="317250" y="317250"/>
                  </a:lnTo>
                  <a:lnTo>
                    <a:pt x="299847" y="328983"/>
                  </a:lnTo>
                  <a:lnTo>
                    <a:pt x="278536" y="333286"/>
                  </a:lnTo>
                  <a:close/>
                </a:path>
              </a:pathLst>
            </a:custGeom>
            <a:ln w="6350">
              <a:solidFill>
                <a:srgbClr val="A84D9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</p:grpSp>
      <p:grpSp>
        <p:nvGrpSpPr>
          <p:cNvPr id="19" name="object 44">
            <a:extLst>
              <a:ext uri="{FF2B5EF4-FFF2-40B4-BE49-F238E27FC236}">
                <a16:creationId xmlns:a16="http://schemas.microsoft.com/office/drawing/2014/main" id="{7358B7A5-C64B-4BF0-86CB-4C47A785D2E3}"/>
              </a:ext>
            </a:extLst>
          </p:cNvPr>
          <p:cNvGrpSpPr/>
          <p:nvPr/>
        </p:nvGrpSpPr>
        <p:grpSpPr>
          <a:xfrm>
            <a:off x="4216807" y="5500115"/>
            <a:ext cx="339725" cy="339725"/>
            <a:chOff x="1460820" y="6332999"/>
            <a:chExt cx="339725" cy="339725"/>
          </a:xfrm>
        </p:grpSpPr>
        <p:pic>
          <p:nvPicPr>
            <p:cNvPr id="20" name="object 45">
              <a:extLst>
                <a:ext uri="{FF2B5EF4-FFF2-40B4-BE49-F238E27FC236}">
                  <a16:creationId xmlns:a16="http://schemas.microsoft.com/office/drawing/2014/main" id="{E0E98FCB-F03E-49C0-8583-DD5665BD2FBE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7638" y="6386255"/>
              <a:ext cx="265996" cy="233128"/>
            </a:xfrm>
            <a:prstGeom prst="rect">
              <a:avLst/>
            </a:prstGeom>
          </p:spPr>
        </p:pic>
        <p:sp>
          <p:nvSpPr>
            <p:cNvPr id="21" name="object 46">
              <a:extLst>
                <a:ext uri="{FF2B5EF4-FFF2-40B4-BE49-F238E27FC236}">
                  <a16:creationId xmlns:a16="http://schemas.microsoft.com/office/drawing/2014/main" id="{498E5E14-63F9-44C2-B8E9-183EDC55E68E}"/>
                </a:ext>
              </a:extLst>
            </p:cNvPr>
            <p:cNvSpPr/>
            <p:nvPr/>
          </p:nvSpPr>
          <p:spPr>
            <a:xfrm>
              <a:off x="1463995" y="6336174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78536" y="333286"/>
                  </a:moveTo>
                  <a:lnTo>
                    <a:pt x="54749" y="333286"/>
                  </a:lnTo>
                  <a:lnTo>
                    <a:pt x="33438" y="328983"/>
                  </a:lnTo>
                  <a:lnTo>
                    <a:pt x="16035" y="317250"/>
                  </a:lnTo>
                  <a:lnTo>
                    <a:pt x="4302" y="299847"/>
                  </a:lnTo>
                  <a:lnTo>
                    <a:pt x="0" y="278536"/>
                  </a:lnTo>
                  <a:lnTo>
                    <a:pt x="0" y="54749"/>
                  </a:lnTo>
                  <a:lnTo>
                    <a:pt x="4302" y="33438"/>
                  </a:lnTo>
                  <a:lnTo>
                    <a:pt x="16035" y="16035"/>
                  </a:lnTo>
                  <a:lnTo>
                    <a:pt x="33438" y="4302"/>
                  </a:lnTo>
                  <a:lnTo>
                    <a:pt x="54749" y="0"/>
                  </a:lnTo>
                  <a:lnTo>
                    <a:pt x="278536" y="0"/>
                  </a:lnTo>
                  <a:lnTo>
                    <a:pt x="299847" y="4302"/>
                  </a:lnTo>
                  <a:lnTo>
                    <a:pt x="317250" y="16035"/>
                  </a:lnTo>
                  <a:lnTo>
                    <a:pt x="328983" y="33438"/>
                  </a:lnTo>
                  <a:lnTo>
                    <a:pt x="333286" y="54749"/>
                  </a:lnTo>
                  <a:lnTo>
                    <a:pt x="333286" y="278536"/>
                  </a:lnTo>
                  <a:lnTo>
                    <a:pt x="328983" y="299847"/>
                  </a:lnTo>
                  <a:lnTo>
                    <a:pt x="317250" y="317250"/>
                  </a:lnTo>
                  <a:lnTo>
                    <a:pt x="299847" y="328983"/>
                  </a:lnTo>
                  <a:lnTo>
                    <a:pt x="278536" y="333286"/>
                  </a:lnTo>
                  <a:close/>
                </a:path>
              </a:pathLst>
            </a:custGeom>
            <a:ln w="6350">
              <a:solidFill>
                <a:srgbClr val="A84D9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</p:grpSp>
      <p:pic>
        <p:nvPicPr>
          <p:cNvPr id="22" name="object 47">
            <a:extLst>
              <a:ext uri="{FF2B5EF4-FFF2-40B4-BE49-F238E27FC236}">
                <a16:creationId xmlns:a16="http://schemas.microsoft.com/office/drawing/2014/main" id="{2F75685E-F007-4D6F-9633-A4F1ABFD9355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94146"/>
            <a:ext cx="339636" cy="339636"/>
          </a:xfrm>
          <a:prstGeom prst="rect">
            <a:avLst/>
          </a:prstGeom>
        </p:spPr>
      </p:pic>
      <p:sp>
        <p:nvSpPr>
          <p:cNvPr id="23" name="object 23">
            <a:extLst>
              <a:ext uri="{FF2B5EF4-FFF2-40B4-BE49-F238E27FC236}">
                <a16:creationId xmlns:a16="http://schemas.microsoft.com/office/drawing/2014/main" id="{0C6A12A6-137E-4A2D-85BD-FC4E468AEFAA}"/>
              </a:ext>
            </a:extLst>
          </p:cNvPr>
          <p:cNvSpPr txBox="1"/>
          <p:nvPr/>
        </p:nvSpPr>
        <p:spPr>
          <a:xfrm>
            <a:off x="6808164" y="5165219"/>
            <a:ext cx="1365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+mj-lt"/>
                <a:cs typeface="Gotham Pro"/>
              </a:rPr>
              <a:t>тележка</a:t>
            </a:r>
            <a:endParaRPr sz="1200" dirty="0">
              <a:latin typeface="+mj-lt"/>
              <a:cs typeface="Gotham Pro"/>
            </a:endParaRPr>
          </a:p>
        </p:txBody>
      </p:sp>
      <p:pic>
        <p:nvPicPr>
          <p:cNvPr id="24" name="object 47">
            <a:extLst>
              <a:ext uri="{FF2B5EF4-FFF2-40B4-BE49-F238E27FC236}">
                <a16:creationId xmlns:a16="http://schemas.microsoft.com/office/drawing/2014/main" id="{3A388019-325A-40AE-A7EB-F9B143895BE5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716" y="5488984"/>
            <a:ext cx="339636" cy="339636"/>
          </a:xfrm>
          <a:prstGeom prst="rect">
            <a:avLst/>
          </a:prstGeom>
        </p:spPr>
      </p:pic>
      <p:sp>
        <p:nvSpPr>
          <p:cNvPr id="25" name="object 23">
            <a:extLst>
              <a:ext uri="{FF2B5EF4-FFF2-40B4-BE49-F238E27FC236}">
                <a16:creationId xmlns:a16="http://schemas.microsoft.com/office/drawing/2014/main" id="{03D24873-7C0C-4B11-8F46-9987A93C1D32}"/>
              </a:ext>
            </a:extLst>
          </p:cNvPr>
          <p:cNvSpPr txBox="1"/>
          <p:nvPr/>
        </p:nvSpPr>
        <p:spPr>
          <a:xfrm>
            <a:off x="7622028" y="5564504"/>
            <a:ext cx="1365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+mj-lt"/>
                <a:cs typeface="Gotham Pro"/>
              </a:rPr>
              <a:t>ручка</a:t>
            </a:r>
            <a:endParaRPr sz="1200" dirty="0">
              <a:latin typeface="+mj-lt"/>
              <a:cs typeface="Gotham Pro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7276C26-0222-4569-9235-8EC89360CC23}"/>
              </a:ext>
            </a:extLst>
          </p:cNvPr>
          <p:cNvSpPr/>
          <p:nvPr/>
        </p:nvSpPr>
        <p:spPr>
          <a:xfrm>
            <a:off x="6595136" y="5613300"/>
            <a:ext cx="155353" cy="1442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201CE54-1934-4C47-A24B-2FDA09018E9D}"/>
              </a:ext>
            </a:extLst>
          </p:cNvPr>
          <p:cNvSpPr/>
          <p:nvPr/>
        </p:nvSpPr>
        <p:spPr>
          <a:xfrm>
            <a:off x="6793476" y="5613300"/>
            <a:ext cx="155353" cy="14424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F1F7B45-AF24-43C6-916D-03C888CC76C6}"/>
              </a:ext>
            </a:extLst>
          </p:cNvPr>
          <p:cNvSpPr/>
          <p:nvPr/>
        </p:nvSpPr>
        <p:spPr>
          <a:xfrm>
            <a:off x="6991816" y="5613300"/>
            <a:ext cx="155353" cy="1442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92F47F0-E736-4D33-BEDA-77E6DB6C7200}"/>
              </a:ext>
            </a:extLst>
          </p:cNvPr>
          <p:cNvSpPr/>
          <p:nvPr/>
        </p:nvSpPr>
        <p:spPr>
          <a:xfrm>
            <a:off x="7190156" y="5613300"/>
            <a:ext cx="155353" cy="1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98E1C28-9B8A-46CE-828F-5B5DB095F68D}"/>
              </a:ext>
            </a:extLst>
          </p:cNvPr>
          <p:cNvSpPr/>
          <p:nvPr/>
        </p:nvSpPr>
        <p:spPr>
          <a:xfrm>
            <a:off x="7388496" y="5623497"/>
            <a:ext cx="155353" cy="1442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CE86AC-1231-4BA8-8ECC-38126037CC62}"/>
              </a:ext>
            </a:extLst>
          </p:cNvPr>
          <p:cNvSpPr txBox="1"/>
          <p:nvPr/>
        </p:nvSpPr>
        <p:spPr>
          <a:xfrm>
            <a:off x="4110975" y="5879507"/>
            <a:ext cx="7365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Кратность на паллете 36 корзин – 2 стопки по 18 штук в каждой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BDCE1B-9D96-74AD-A752-5DF4B5D222AD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F790559-2404-CD3B-2B11-8BC661DACEC6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33" name="object 4">
                <a:extLst>
                  <a:ext uri="{FF2B5EF4-FFF2-40B4-BE49-F238E27FC236}">
                    <a16:creationId xmlns:a16="http://schemas.microsoft.com/office/drawing/2014/main" id="{5D6334D9-1409-48EE-80B2-A91DDEF94F82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34" name="Text Box 2">
                <a:hlinkClick r:id="rId2"/>
                <a:extLst>
                  <a:ext uri="{FF2B5EF4-FFF2-40B4-BE49-F238E27FC236}">
                    <a16:creationId xmlns:a16="http://schemas.microsoft.com/office/drawing/2014/main" id="{A443C007-FCDC-C994-26F8-689D5F26C2E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35" name="Text Box 2">
                <a:extLst>
                  <a:ext uri="{FF2B5EF4-FFF2-40B4-BE49-F238E27FC236}">
                    <a16:creationId xmlns:a16="http://schemas.microsoft.com/office/drawing/2014/main" id="{7E1149CF-BA8C-B331-0926-82B76B9D448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7F274ADA-15D6-0BF8-71CB-29E0E38B49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8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86700" y="587237"/>
            <a:ext cx="43053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68DBB94-0A0F-432A-BCAD-E30868157747}"/>
              </a:ext>
            </a:extLst>
          </p:cNvPr>
          <p:cNvGrpSpPr/>
          <p:nvPr/>
        </p:nvGrpSpPr>
        <p:grpSpPr>
          <a:xfrm>
            <a:off x="2579465" y="911341"/>
            <a:ext cx="2921813" cy="2921813"/>
            <a:chOff x="1893328" y="1639303"/>
            <a:chExt cx="2921813" cy="29218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18A45A5-CEEA-4C27-90AD-EF287FE8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328" y="1639303"/>
              <a:ext cx="2921813" cy="2921813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7BA24CC-FD1D-4131-B4E9-BC53CBF81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341" y="1695328"/>
              <a:ext cx="2262744" cy="2776677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A8E99E1F-D9B3-4FB3-AD26-1A38F211647B}"/>
                </a:ext>
              </a:extLst>
            </p:cNvPr>
            <p:cNvCxnSpPr>
              <a:cxnSpLocks/>
            </p:cNvCxnSpPr>
            <p:nvPr/>
          </p:nvCxnSpPr>
          <p:spPr>
            <a:xfrm>
              <a:off x="2224341" y="1695328"/>
              <a:ext cx="2338944" cy="282123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0B137F-50D4-4856-96C2-189369E0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55" y="2048779"/>
            <a:ext cx="1382833" cy="1733536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47D3D8C-1C97-45AF-91A6-D92B99B12CF9}"/>
              </a:ext>
            </a:extLst>
          </p:cNvPr>
          <p:cNvGrpSpPr/>
          <p:nvPr/>
        </p:nvGrpSpPr>
        <p:grpSpPr>
          <a:xfrm>
            <a:off x="6416216" y="1398332"/>
            <a:ext cx="2479256" cy="2308332"/>
            <a:chOff x="418053" y="4702420"/>
            <a:chExt cx="2479256" cy="230833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45697F7-6D34-468A-9C89-E697301A8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053" y="4702420"/>
              <a:ext cx="2210847" cy="2308332"/>
            </a:xfrm>
            <a:prstGeom prst="rect">
              <a:avLst/>
            </a:prstGeom>
          </p:spPr>
        </p:pic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6E126525-61B7-443F-A1AC-B7C1611FFF30}"/>
                </a:ext>
              </a:extLst>
            </p:cNvPr>
            <p:cNvSpPr/>
            <p:nvPr/>
          </p:nvSpPr>
          <p:spPr>
            <a:xfrm>
              <a:off x="2087086" y="5119941"/>
              <a:ext cx="810223" cy="1738051"/>
            </a:xfrm>
            <a:prstGeom prst="parallelogram">
              <a:avLst>
                <a:gd name="adj" fmla="val 3037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78C24C-9511-4A27-B4D8-0D0CB21FB8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719" y="1577811"/>
            <a:ext cx="1949468" cy="1953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175FA-35FC-4B09-AF7E-A77CC92ABCE0}"/>
              </a:ext>
            </a:extLst>
          </p:cNvPr>
          <p:cNvSpPr txBox="1"/>
          <p:nvPr/>
        </p:nvSpPr>
        <p:spPr>
          <a:xfrm>
            <a:off x="792327" y="3995678"/>
            <a:ext cx="45416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latin typeface="+mj-lt"/>
              </a:rPr>
              <a:t>Экономия места и бюджета.</a:t>
            </a:r>
          </a:p>
          <a:p>
            <a:pPr algn="l"/>
            <a:r>
              <a:rPr lang="ru-RU" b="1" dirty="0">
                <a:latin typeface="+mj-lt"/>
              </a:rPr>
              <a:t> </a:t>
            </a:r>
          </a:p>
          <a:p>
            <a:pPr algn="l"/>
            <a:r>
              <a:rPr lang="ru-RU" sz="1400" dirty="0">
                <a:latin typeface="+mj-lt"/>
              </a:rPr>
              <a:t>Корзина-телега </a:t>
            </a:r>
            <a:r>
              <a:rPr lang="en-US" sz="1400" dirty="0">
                <a:latin typeface="+mj-lt"/>
              </a:rPr>
              <a:t>TECHNO XL </a:t>
            </a:r>
            <a:r>
              <a:rPr lang="ru-RU" sz="1400" dirty="0">
                <a:latin typeface="+mj-lt"/>
              </a:rPr>
              <a:t>станет идеальной заменой металлической телеги малого и среднего объема. Благодаря компактному штабелированию, корзины-телеги занимают меньше места в торговом зале, а разнице в цене с металлической телегой позволит значительно сэкономить бюджет.   </a:t>
            </a:r>
            <a:endParaRPr lang="en-US" sz="14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5F83C6-E344-492E-A325-2CE92779ACD9}"/>
              </a:ext>
            </a:extLst>
          </p:cNvPr>
          <p:cNvSpPr txBox="1"/>
          <p:nvPr/>
        </p:nvSpPr>
        <p:spPr>
          <a:xfrm>
            <a:off x="6368313" y="3979562"/>
            <a:ext cx="49808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+mj-lt"/>
              </a:rPr>
              <a:t>Увеличение среднего чека </a:t>
            </a:r>
            <a:r>
              <a:rPr lang="ru-RU" b="1" dirty="0">
                <a:latin typeface="+mj-lt"/>
              </a:rPr>
              <a:t>покупки на 25% + удобство для покупателей</a:t>
            </a:r>
            <a:r>
              <a:rPr lang="ru-RU" b="1" i="0" dirty="0">
                <a:effectLst/>
                <a:latin typeface="+mj-lt"/>
              </a:rPr>
              <a:t>.</a:t>
            </a:r>
          </a:p>
          <a:p>
            <a:pPr algn="l"/>
            <a:r>
              <a:rPr lang="ru-RU" b="1" i="0" dirty="0">
                <a:effectLst/>
                <a:latin typeface="+mj-lt"/>
              </a:rPr>
              <a:t> </a:t>
            </a:r>
          </a:p>
          <a:p>
            <a:pPr algn="l"/>
            <a:r>
              <a:rPr lang="ru-RU" sz="1400" b="0" i="0" dirty="0">
                <a:effectLst/>
                <a:latin typeface="+mj-lt"/>
              </a:rPr>
              <a:t>Благодаря большой вместимости (80 л)</a:t>
            </a:r>
            <a:r>
              <a:rPr lang="ru-RU" sz="1400" dirty="0">
                <a:latin typeface="+mj-lt"/>
              </a:rPr>
              <a:t>, по сравнению с корзинами малого и среднего объема (20-40 л), посетители будут проводить больше времени в магазине, покупая и размещая все необходимые товары в одной удобной и вместительной корзине. Нет необходимости использовать одновременно 2-х и более корзин.</a:t>
            </a:r>
            <a:endParaRPr lang="ru-RU" sz="1400" b="0" i="0" dirty="0">
              <a:effectLst/>
              <a:latin typeface="+mj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0E6A0F-A0C5-27CB-D091-8C39D70B7F78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7A9A97E-EDD7-E714-21F1-D6A51FEA2A5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A255939C-D9E0-7736-4819-9E599BB45E01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23" name="Text Box 2">
                <a:hlinkClick r:id="rId2"/>
                <a:extLst>
                  <a:ext uri="{FF2B5EF4-FFF2-40B4-BE49-F238E27FC236}">
                    <a16:creationId xmlns:a16="http://schemas.microsoft.com/office/drawing/2014/main" id="{10843445-4E7A-2A16-0F6B-889581FFC5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4C6F335A-857A-3186-CE45-417C3853BAF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164DFFA7-A39D-6FCC-5EEB-FC3335592E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04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Технические характеристики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416800" y="587237"/>
            <a:ext cx="47752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E2F0FA-610D-4507-BF20-D9B1E9F66460}"/>
              </a:ext>
            </a:extLst>
          </p:cNvPr>
          <p:cNvSpPr/>
          <p:nvPr/>
        </p:nvSpPr>
        <p:spPr>
          <a:xfrm>
            <a:off x="7834708" y="3251200"/>
            <a:ext cx="3492269" cy="22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E8920F-4682-4280-B827-50D6D64D9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6" y="1430896"/>
            <a:ext cx="7275466" cy="3996207"/>
          </a:xfrm>
          <a:prstGeom prst="rect">
            <a:avLst/>
          </a:prstGeom>
        </p:spPr>
      </p:pic>
      <p:sp>
        <p:nvSpPr>
          <p:cNvPr id="11" name="object 22">
            <a:extLst>
              <a:ext uri="{FF2B5EF4-FFF2-40B4-BE49-F238E27FC236}">
                <a16:creationId xmlns:a16="http://schemas.microsoft.com/office/drawing/2014/main" id="{698124AC-501B-4A07-8FBF-3EB0CD1A8630}"/>
              </a:ext>
            </a:extLst>
          </p:cNvPr>
          <p:cNvSpPr txBox="1"/>
          <p:nvPr/>
        </p:nvSpPr>
        <p:spPr>
          <a:xfrm>
            <a:off x="7758226" y="3506389"/>
            <a:ext cx="34922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014592"/>
                </a:solidFill>
                <a:latin typeface="+mj-lt"/>
                <a:cs typeface="Gotham Pro Medium"/>
              </a:rPr>
              <a:t>Варианты</a:t>
            </a:r>
            <a:r>
              <a:rPr sz="1600" b="1" spc="-30" dirty="0">
                <a:solidFill>
                  <a:srgbClr val="014592"/>
                </a:solidFill>
                <a:latin typeface="+mj-lt"/>
                <a:cs typeface="Gotham Pro Medium"/>
              </a:rPr>
              <a:t> </a:t>
            </a:r>
            <a:r>
              <a:rPr sz="1600" b="1" dirty="0" err="1">
                <a:solidFill>
                  <a:srgbClr val="014592"/>
                </a:solidFill>
                <a:latin typeface="+mj-lt"/>
                <a:cs typeface="Gotham Pro Medium"/>
              </a:rPr>
              <a:t>цвет</a:t>
            </a:r>
            <a:r>
              <a:rPr lang="ru-RU" sz="1600" b="1" dirty="0" err="1">
                <a:solidFill>
                  <a:srgbClr val="014592"/>
                </a:solidFill>
                <a:latin typeface="+mj-lt"/>
                <a:cs typeface="Gotham Pro Medium"/>
              </a:rPr>
              <a:t>овых</a:t>
            </a:r>
            <a:r>
              <a:rPr lang="ru-RU" sz="1600" b="1" dirty="0">
                <a:solidFill>
                  <a:srgbClr val="014592"/>
                </a:solidFill>
                <a:latin typeface="+mj-lt"/>
                <a:cs typeface="Gotham Pro Medium"/>
              </a:rPr>
              <a:t> решений</a:t>
            </a:r>
            <a:r>
              <a:rPr sz="1600" b="1" spc="-10" dirty="0">
                <a:solidFill>
                  <a:srgbClr val="014592"/>
                </a:solidFill>
                <a:latin typeface="+mj-lt"/>
                <a:cs typeface="Gotham Pro Medium"/>
              </a:rPr>
              <a:t>:</a:t>
            </a:r>
            <a:endParaRPr sz="1600" b="1" dirty="0">
              <a:solidFill>
                <a:srgbClr val="014592"/>
              </a:solidFill>
              <a:latin typeface="+mj-lt"/>
              <a:cs typeface="Gotham Pro Medium"/>
            </a:endParaRPr>
          </a:p>
        </p:txBody>
      </p:sp>
      <p:graphicFrame>
        <p:nvGraphicFramePr>
          <p:cNvPr id="12" name="object 1827">
            <a:extLst>
              <a:ext uri="{FF2B5EF4-FFF2-40B4-BE49-F238E27FC236}">
                <a16:creationId xmlns:a16="http://schemas.microsoft.com/office/drawing/2014/main" id="{EC37C019-EF14-41E1-82C8-38663CC2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1126"/>
              </p:ext>
            </p:extLst>
          </p:nvPr>
        </p:nvGraphicFramePr>
        <p:xfrm>
          <a:off x="7834708" y="1857350"/>
          <a:ext cx="3492269" cy="796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Объем, л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Максимальная</a:t>
                      </a:r>
                      <a:r>
                        <a:rPr sz="1200" spc="-7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нагрузка,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j-lt"/>
                        </a:rPr>
                        <a:t>кг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31115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Вес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latin typeface="+mj-lt"/>
                        </a:rPr>
                        <a:t>телеги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в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сборе,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spc="-50" dirty="0">
                          <a:solidFill>
                            <a:schemeClr val="tx1"/>
                          </a:solidFill>
                          <a:latin typeface="+mj-lt"/>
                        </a:rPr>
                        <a:t>кг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2,54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object 3392">
            <a:extLst>
              <a:ext uri="{FF2B5EF4-FFF2-40B4-BE49-F238E27FC236}">
                <a16:creationId xmlns:a16="http://schemas.microsoft.com/office/drawing/2014/main" id="{0BE9128B-0039-4B77-B86B-9DEA8D559AE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217" y="4728798"/>
            <a:ext cx="236435" cy="236448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27156526-1798-4CE1-95CE-5B4914F6EDF5}"/>
              </a:ext>
            </a:extLst>
          </p:cNvPr>
          <p:cNvSpPr/>
          <p:nvPr/>
        </p:nvSpPr>
        <p:spPr>
          <a:xfrm>
            <a:off x="9386144" y="4771887"/>
            <a:ext cx="236435" cy="2314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48AEF95-C3F3-46AB-94D3-DCB678D9C8F6}"/>
              </a:ext>
            </a:extLst>
          </p:cNvPr>
          <p:cNvSpPr/>
          <p:nvPr/>
        </p:nvSpPr>
        <p:spPr>
          <a:xfrm>
            <a:off x="9667190" y="4771887"/>
            <a:ext cx="236435" cy="23140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C2D44A2-7466-4B85-85C3-8E7A9182FEF3}"/>
              </a:ext>
            </a:extLst>
          </p:cNvPr>
          <p:cNvSpPr/>
          <p:nvPr/>
        </p:nvSpPr>
        <p:spPr>
          <a:xfrm>
            <a:off x="9948236" y="4771887"/>
            <a:ext cx="236435" cy="23140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CF756BE-5B29-469F-8C1B-AEB1D7B994F4}"/>
              </a:ext>
            </a:extLst>
          </p:cNvPr>
          <p:cNvSpPr/>
          <p:nvPr/>
        </p:nvSpPr>
        <p:spPr>
          <a:xfrm>
            <a:off x="10236045" y="4771886"/>
            <a:ext cx="236435" cy="2314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F27E84F-81E8-4780-AD2B-AD193A00C478}"/>
              </a:ext>
            </a:extLst>
          </p:cNvPr>
          <p:cNvSpPr/>
          <p:nvPr/>
        </p:nvSpPr>
        <p:spPr>
          <a:xfrm>
            <a:off x="10517091" y="4771885"/>
            <a:ext cx="236435" cy="2314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0B4A7BFB-A13E-4A92-965F-6732A1BDAAB4}"/>
              </a:ext>
            </a:extLst>
          </p:cNvPr>
          <p:cNvSpPr txBox="1"/>
          <p:nvPr/>
        </p:nvSpPr>
        <p:spPr>
          <a:xfrm>
            <a:off x="8011626" y="4251206"/>
            <a:ext cx="1353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+mj-lt"/>
                <a:cs typeface="Gotham Pro Medium"/>
              </a:rPr>
              <a:t>Цвет телеги</a:t>
            </a:r>
            <a:endParaRPr sz="1400" dirty="0">
              <a:latin typeface="+mj-lt"/>
              <a:cs typeface="Gotham Pro Medium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2031DBE-AB77-4CBB-A9C3-8E6252B4A66B}"/>
              </a:ext>
            </a:extLst>
          </p:cNvPr>
          <p:cNvSpPr txBox="1"/>
          <p:nvPr/>
        </p:nvSpPr>
        <p:spPr>
          <a:xfrm>
            <a:off x="9365245" y="4251206"/>
            <a:ext cx="1353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+mj-lt"/>
                <a:cs typeface="Gotham Pro Medium"/>
              </a:rPr>
              <a:t>Цвет ручки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ACA729-48D2-DA31-0BA5-BB5FA2424A9A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D3BFAF7-D519-D33A-7A8E-60C939FECE17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23" name="object 4">
                <a:extLst>
                  <a:ext uri="{FF2B5EF4-FFF2-40B4-BE49-F238E27FC236}">
                    <a16:creationId xmlns:a16="http://schemas.microsoft.com/office/drawing/2014/main" id="{E1C6FF0C-8BD7-6ABE-A594-BB7CBF1D19D0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24" name="Text Box 2">
                <a:hlinkClick r:id="rId2"/>
                <a:extLst>
                  <a:ext uri="{FF2B5EF4-FFF2-40B4-BE49-F238E27FC236}">
                    <a16:creationId xmlns:a16="http://schemas.microsoft.com/office/drawing/2014/main" id="{5C89EA22-3634-DBD9-8C3B-C295CA9DACA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ABD61358-DCE6-568F-A493-A1E3760502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E64B286D-6F3F-06D5-6BAE-3444C79637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95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48600" y="587237"/>
            <a:ext cx="43434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063739-C913-46B9-8D9E-94225AE28E98}"/>
              </a:ext>
            </a:extLst>
          </p:cNvPr>
          <p:cNvSpPr txBox="1"/>
          <p:nvPr/>
        </p:nvSpPr>
        <p:spPr>
          <a:xfrm>
            <a:off x="3802110" y="2006616"/>
            <a:ext cx="1704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Увеличенная высота ручки</a:t>
            </a:r>
            <a:endParaRPr lang="en-US" sz="16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A78F25-F3D7-4EE7-A587-3A65D44C3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072" y="1136941"/>
            <a:ext cx="2452028" cy="1902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206127-DA29-4EA9-B380-891D0096F93E}"/>
              </a:ext>
            </a:extLst>
          </p:cNvPr>
          <p:cNvSpPr txBox="1"/>
          <p:nvPr/>
        </p:nvSpPr>
        <p:spPr>
          <a:xfrm>
            <a:off x="8656879" y="1279551"/>
            <a:ext cx="29159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Специальное положение против падения,</a:t>
            </a:r>
            <a:r>
              <a:rPr lang="ru-RU" sz="1600" dirty="0">
                <a:latin typeface="+mj-lt"/>
              </a:rPr>
              <a:t> препятствующее падению ручки, это позволяет избежать необходимости наклоняться, чтобы дотянуться до рукоятки во время использования.</a:t>
            </a:r>
            <a:endParaRPr lang="en-US" sz="1600" dirty="0"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AEA30A-A7F6-4C38-B4D8-74EB190B4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96" y="1067367"/>
            <a:ext cx="2789220" cy="2326160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6A4FEEA-C818-4174-9BAB-CA111A83C315}"/>
              </a:ext>
            </a:extLst>
          </p:cNvPr>
          <p:cNvCxnSpPr>
            <a:cxnSpLocks/>
          </p:cNvCxnSpPr>
          <p:nvPr/>
        </p:nvCxnSpPr>
        <p:spPr>
          <a:xfrm>
            <a:off x="3664285" y="1109589"/>
            <a:ext cx="0" cy="22005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B397804-F915-4A88-A383-A03B76E99A6D}"/>
              </a:ext>
            </a:extLst>
          </p:cNvPr>
          <p:cNvSpPr txBox="1"/>
          <p:nvPr/>
        </p:nvSpPr>
        <p:spPr>
          <a:xfrm>
            <a:off x="3892299" y="1419253"/>
            <a:ext cx="161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898 мм</a:t>
            </a:r>
            <a:r>
              <a:rPr lang="ru-RU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FA6FEB-E08B-4735-8CB4-E04EB649B3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2230" y="4171950"/>
            <a:ext cx="2624521" cy="15984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B6979F-FA8A-4085-BCE6-C47E21379C07}"/>
              </a:ext>
            </a:extLst>
          </p:cNvPr>
          <p:cNvSpPr txBox="1"/>
          <p:nvPr/>
        </p:nvSpPr>
        <p:spPr>
          <a:xfrm>
            <a:off x="2698056" y="4579935"/>
            <a:ext cx="3439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Две пары качественных манёвренных колес. </a:t>
            </a:r>
          </a:p>
          <a:p>
            <a:r>
              <a:rPr lang="ru-RU" sz="1600" dirty="0">
                <a:latin typeface="+mj-lt"/>
              </a:rPr>
              <a:t>Два фиксированных и два поворотных на 360 гр. колеса. </a:t>
            </a:r>
            <a:endParaRPr lang="en-US" sz="1600" dirty="0">
              <a:latin typeface="+mj-lt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A269914-D705-471A-99E4-89CEF643ABBD}"/>
              </a:ext>
            </a:extLst>
          </p:cNvPr>
          <p:cNvGrpSpPr/>
          <p:nvPr/>
        </p:nvGrpSpPr>
        <p:grpSpPr>
          <a:xfrm>
            <a:off x="5682896" y="4014508"/>
            <a:ext cx="2919204" cy="2061046"/>
            <a:chOff x="5682896" y="4037690"/>
            <a:chExt cx="2919204" cy="2061046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7C49EFB-0391-4A55-B2F5-B5375020D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0120"/>
            <a:stretch/>
          </p:blipFill>
          <p:spPr>
            <a:xfrm>
              <a:off x="5682896" y="4037690"/>
              <a:ext cx="2919204" cy="2061046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3575662-9B80-422D-A77A-79654831059A}"/>
                </a:ext>
              </a:extLst>
            </p:cNvPr>
            <p:cNvSpPr/>
            <p:nvPr/>
          </p:nvSpPr>
          <p:spPr>
            <a:xfrm>
              <a:off x="6510830" y="5237204"/>
              <a:ext cx="1247712" cy="651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9B627C9-CA0C-470E-A065-7B52B550AA49}"/>
              </a:ext>
            </a:extLst>
          </p:cNvPr>
          <p:cNvCxnSpPr/>
          <p:nvPr/>
        </p:nvCxnSpPr>
        <p:spPr>
          <a:xfrm>
            <a:off x="5743855" y="782446"/>
            <a:ext cx="0" cy="57528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1F2D71-554C-4AC2-9909-E4528380F8F1}"/>
              </a:ext>
            </a:extLst>
          </p:cNvPr>
          <p:cNvSpPr txBox="1"/>
          <p:nvPr/>
        </p:nvSpPr>
        <p:spPr>
          <a:xfrm>
            <a:off x="8853512" y="4873771"/>
            <a:ext cx="3319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Специальное место под брендирование:</a:t>
            </a:r>
          </a:p>
          <a:p>
            <a:r>
              <a:rPr lang="ru-RU" sz="1600" dirty="0">
                <a:latin typeface="+mj-lt"/>
              </a:rPr>
              <a:t>175х110 мм для наклейки </a:t>
            </a:r>
          </a:p>
          <a:p>
            <a:r>
              <a:rPr lang="ru-RU" sz="1600" dirty="0">
                <a:latin typeface="+mj-lt"/>
              </a:rPr>
              <a:t>140х60 мм   для печати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3F1624B-5CF6-4BE8-A356-02625D102573}"/>
              </a:ext>
            </a:extLst>
          </p:cNvPr>
          <p:cNvCxnSpPr/>
          <p:nvPr/>
        </p:nvCxnSpPr>
        <p:spPr>
          <a:xfrm>
            <a:off x="403860" y="3589020"/>
            <a:ext cx="113080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6A33BE0-B42E-FCEC-C76C-1C72B99A5EC7}"/>
              </a:ext>
            </a:extLst>
          </p:cNvPr>
          <p:cNvGrpSpPr/>
          <p:nvPr/>
        </p:nvGrpSpPr>
        <p:grpSpPr>
          <a:xfrm>
            <a:off x="837497" y="6294268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536AD90-0891-9293-9A43-685327D7229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5C7C6C2F-68E0-B654-0554-FBDA4EF5A32C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26" name="Text Box 2">
                <a:hlinkClick r:id="rId2"/>
                <a:extLst>
                  <a:ext uri="{FF2B5EF4-FFF2-40B4-BE49-F238E27FC236}">
                    <a16:creationId xmlns:a16="http://schemas.microsoft.com/office/drawing/2014/main" id="{13E3BD39-CB97-0727-5C5C-BEFF5282C5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7B7877BA-9454-7744-DC9F-8A6BDC4555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1A0F876-BC61-0EF1-A97B-E84E5A5EB1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61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918" y="803477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3D0D0D76-2813-1D7A-AC4A-82EAA5F8BE36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463</Words>
  <Application>Microsoft Office PowerPoint</Application>
  <PresentationFormat>Широкоэкранный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Arimo</vt:lpstr>
      <vt:lpstr>Calibri</vt:lpstr>
      <vt:lpstr>Montserrat ExtraBold</vt:lpstr>
      <vt:lpstr>Montserrat Medium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42</cp:revision>
  <dcterms:created xsi:type="dcterms:W3CDTF">2024-08-31T11:38:16Z</dcterms:created>
  <dcterms:modified xsi:type="dcterms:W3CDTF">2025-05-19T06:55:37Z</dcterms:modified>
</cp:coreProperties>
</file>