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0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pos="7129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>
        <p:guide orient="horz" pos="550"/>
        <p:guide pos="551"/>
        <p:guide pos="7129"/>
        <p:guide orient="horz" pos="39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6103A2-A9BD-5120-FD6E-23B1F7316F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725243-1504-EA09-CBC3-5DEB38F622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57552D-40B8-B16F-2A5D-7AF8B0C2E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FE053F-649F-1C76-B72C-6BE75C99F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336DB2-9437-288F-980E-6ECFBFFDC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351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9BE844-BB9C-51FA-64C4-0B916DF1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A3F3FC9-CCB8-D1E8-F76F-C78BAA760D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CE3C5C-C4D1-0494-C4BA-8C7BBF512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89867B-5395-6C17-24C8-9E63ADA6A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E2FB5A-CBE0-C4D9-DF67-2E463E2F9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694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BE4192D-E69F-32AC-D8AE-9A9BAA2BD3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11C849-2B8B-98B3-DB90-C5D9F1ABD5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E9582B-C242-B698-A2BC-9FFCFF8F2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CF1089-BFE1-D8E2-545A-534587A3E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7AC5D8-4BB0-FEA3-6D86-618CE1B6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434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D4FD4F-A623-F3E6-760B-4B25D4088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BFFE5E-C902-C3FA-ED25-0C5C25564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567BE3-868E-B4F4-D8A1-B62BE2BB2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04F5BB-FDF8-310A-00E3-C9D4BC189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980096-152B-600C-91C5-248DAF8E0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737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E2FABB-9D07-B72F-AF9D-5E648E6AB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FE7EA3-C188-DEF5-4041-5957813E4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0F9A0F-BDF5-C62D-346E-0E68FBB29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0B572C-973F-332C-E321-E49D1DB14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F84163-3BE3-87A4-CCB0-F26F9FD9D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369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F5794A-52A0-9208-30DF-E61A6A7FA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7B8941-85B5-9F6A-A624-2531EB7F1C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30521FB-276C-8ED5-C2EB-102380357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DD10A77-55C1-7316-8F49-7C58C75EA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1128FB9-D5E2-EB37-2DED-5A8175585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85DA02-EFF8-0436-5BDA-C08ABAAF0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064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D2B228-C767-9B96-BCD4-B0751AF1B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F54A4C6-5540-3059-3805-64D555A69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7A49D2-182D-24C3-84E2-B40F92DC4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31730CA-F6FD-E2F0-7C97-135CFFFF5A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EE21FC0-28C2-D753-EC56-8A88358171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8A7433B-314D-978F-C92A-9B40CC36B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64A0205-6443-A59E-90C1-91ECCE088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0FE0813-27CB-3822-3ED1-BD2902C11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94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5936D-8160-95DE-CFFA-EC6FA8A3F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3055559-EA0F-C1BD-0325-8047C8857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B3A6DD1-131F-D104-B26F-CB38F7F0A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843D69E-C4A2-0AD1-465F-4430F9F22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420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244D67A-2227-49DE-EB98-A164D342D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4593356-CC82-78B6-5D32-465A06908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9A548E-CF93-A7EB-AA89-C992C6380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48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5B4405-1318-B578-0FE2-BF8094178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988E3D-36B6-01FA-A699-393C414A1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010311B-EBB8-D21F-629E-38FA9D09EA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BF817E-0225-36D2-6829-429D462D8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6A90E0C-DA61-5D9B-4E71-6732A6111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75AA60-EF5A-BBBB-BFE2-495FD92AD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85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00D104-8950-C503-A7FF-4A14FE7C3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39057AF-73C7-6E55-0E37-A2577F35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A642CEE-F518-E47F-C20C-9000567001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A8B1C5-89AB-2678-4AFC-B0C410A05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0CABDB4-7A3E-E555-E862-E325C47BA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26851F-BA27-B010-ED4D-E1775DC54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540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08AE6E-6B8E-68E9-EDF3-12CB75320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208C87-9B2A-41E2-CFFA-5B3857D52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4BBFBC-503C-29F2-0A99-138E5D9D02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87E572-BFBE-E0E1-EE20-F4A1DE11EC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B0C1F8-B5D0-8EA5-C829-35C4BD213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979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europos.kz/" TargetMode="External"/><Relationship Id="rId4" Type="http://schemas.openxmlformats.org/officeDocument/2006/relationships/hyperlink" Target="https://europos.group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uropos.kz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uropos.kz/" TargetMode="External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uropos.kz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uropos.kz/" TargetMode="External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uropos.kz/" TargetMode="External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uropos.kz/" TargetMode="Externa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os.group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uropos.kz/" TargetMode="Externa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os.group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uropos.kz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uropos.kz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uropos.kz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S6UXvGMb2Y" TargetMode="External"/><Relationship Id="rId7" Type="http://schemas.openxmlformats.org/officeDocument/2006/relationships/hyperlink" Target="https://www.europos.kz/" TargetMode="External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uropos.kz/" TargetMode="External"/><Relationship Id="rId4" Type="http://schemas.openxmlformats.org/officeDocument/2006/relationships/hyperlink" Target="https://europos.group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uropos.kz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S6UXvGMb2Y" TargetMode="External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uropos.kz/" TargetMode="Externa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uropos.kz/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иаграмма, Технический чертеж, дизайн">
            <a:extLst>
              <a:ext uri="{FF2B5EF4-FFF2-40B4-BE49-F238E27FC236}">
                <a16:creationId xmlns:a16="http://schemas.microsoft.com/office/drawing/2014/main" id="{04C7BFEA-E2C4-83E3-A4A4-AD995749B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551" y="2009553"/>
            <a:ext cx="7728131" cy="4983527"/>
          </a:xfrm>
          <a:prstGeom prst="rect">
            <a:avLst/>
          </a:prstGeom>
        </p:spPr>
      </p:pic>
      <p:pic>
        <p:nvPicPr>
          <p:cNvPr id="9" name="Рисунок 8" descr="Изображение выглядит как Шрифт, текст, логотип,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E47F6161-2C8D-A36D-1C6B-C86E41EA6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830" y="871870"/>
            <a:ext cx="2085740" cy="617336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AAFF2387-F45E-BBF0-A589-446EDCA56947}"/>
              </a:ext>
            </a:extLst>
          </p:cNvPr>
          <p:cNvGrpSpPr/>
          <p:nvPr/>
        </p:nvGrpSpPr>
        <p:grpSpPr>
          <a:xfrm>
            <a:off x="751626" y="717077"/>
            <a:ext cx="6019052" cy="1323439"/>
            <a:chOff x="796893" y="1599579"/>
            <a:chExt cx="6019052" cy="200007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8AECA9F-3D70-907C-5955-FEC9C365728C}"/>
                </a:ext>
              </a:extLst>
            </p:cNvPr>
            <p:cNvSpPr txBox="1"/>
            <p:nvPr/>
          </p:nvSpPr>
          <p:spPr>
            <a:xfrm>
              <a:off x="796893" y="1599579"/>
              <a:ext cx="6004876" cy="2000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>
                  <a:solidFill>
                    <a:schemeClr val="bg1"/>
                  </a:solidFill>
                  <a:latin typeface="Montserrat ExtraBold" panose="00000900000000000000" pitchFamily="2" charset="-52"/>
                  <a:ea typeface="Open Sans" panose="020B0606030504020204" pitchFamily="34" charset="0"/>
                  <a:cs typeface="Open Sans" panose="020B0606030504020204" pitchFamily="34" charset="0"/>
                </a:rPr>
                <a:t>Роллерная полка </a:t>
              </a:r>
              <a:r>
                <a:rPr lang="en-US" sz="4000" dirty="0">
                  <a:solidFill>
                    <a:schemeClr val="bg1"/>
                  </a:solidFill>
                  <a:latin typeface="Montserrat ExtraBold" panose="00000900000000000000" pitchFamily="2" charset="-52"/>
                  <a:ea typeface="Open Sans" panose="020B0606030504020204" pitchFamily="34" charset="0"/>
                  <a:cs typeface="Open Sans" panose="020B0606030504020204" pitchFamily="34" charset="0"/>
                </a:rPr>
                <a:t>FORTA ROLLER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0D32B8A-9754-7617-DA0A-4B9ABEF42A0D}"/>
                </a:ext>
              </a:extLst>
            </p:cNvPr>
            <p:cNvSpPr txBox="1"/>
            <p:nvPr/>
          </p:nvSpPr>
          <p:spPr>
            <a:xfrm>
              <a:off x="811069" y="2277940"/>
              <a:ext cx="60048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2000" dirty="0">
                <a:solidFill>
                  <a:schemeClr val="bg1"/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4" name="Text Box 2">
            <a:hlinkClick r:id="rId4"/>
            <a:extLst>
              <a:ext uri="{FF2B5EF4-FFF2-40B4-BE49-F238E27FC236}">
                <a16:creationId xmlns:a16="http://schemas.microsoft.com/office/drawing/2014/main" id="{3486103E-2A38-7ED1-F827-9B46B113F277}"/>
              </a:ext>
            </a:extLst>
          </p:cNvPr>
          <p:cNvSpPr txBox="1">
            <a:spLocks/>
          </p:cNvSpPr>
          <p:nvPr/>
        </p:nvSpPr>
        <p:spPr bwMode="auto">
          <a:xfrm>
            <a:off x="839788" y="6171331"/>
            <a:ext cx="127919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000" b="1" dirty="0">
                <a:solidFill>
                  <a:schemeClr val="bg1"/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EUROPOS.GROUP</a:t>
            </a:r>
            <a:endParaRPr lang="x-none" altLang="x-none" sz="1000" b="1" dirty="0">
              <a:solidFill>
                <a:schemeClr val="bg1"/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8F47CEA2-BA60-31FA-296D-180C71F1F4C1}"/>
              </a:ext>
            </a:extLst>
          </p:cNvPr>
          <p:cNvSpPr txBox="1">
            <a:spLocks/>
          </p:cNvSpPr>
          <p:nvPr/>
        </p:nvSpPr>
        <p:spPr bwMode="auto">
          <a:xfrm>
            <a:off x="2467463" y="6171331"/>
            <a:ext cx="104128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000" b="1" dirty="0">
                <a:solidFill>
                  <a:schemeClr val="bg1"/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EUROPOS.RU</a:t>
            </a:r>
            <a:endParaRPr lang="x-none" altLang="x-none" sz="1000" b="1" dirty="0">
              <a:solidFill>
                <a:schemeClr val="bg1"/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sp>
        <p:nvSpPr>
          <p:cNvPr id="2" name="Text Box 2">
            <a:extLst>
              <a:ext uri="{FF2B5EF4-FFF2-40B4-BE49-F238E27FC236}">
                <a16:creationId xmlns:a16="http://schemas.microsoft.com/office/drawing/2014/main" id="{C363EA2B-25F3-C330-EDDC-813973C56457}"/>
              </a:ext>
            </a:extLst>
          </p:cNvPr>
          <p:cNvSpPr txBox="1">
            <a:spLocks/>
          </p:cNvSpPr>
          <p:nvPr/>
        </p:nvSpPr>
        <p:spPr bwMode="auto">
          <a:xfrm>
            <a:off x="3756418" y="6171331"/>
            <a:ext cx="104128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000" b="1" dirty="0">
                <a:solidFill>
                  <a:schemeClr val="bg1"/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EUROPOS.KZ</a:t>
            </a:r>
            <a:endParaRPr lang="x-none" altLang="x-none" sz="1000" b="1" dirty="0">
              <a:solidFill>
                <a:schemeClr val="bg1"/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165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Выгода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10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10332720" y="587237"/>
            <a:ext cx="185928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508AA5A-C4D8-40E3-8020-DA4300B30D72}"/>
              </a:ext>
            </a:extLst>
          </p:cNvPr>
          <p:cNvSpPr txBox="1"/>
          <p:nvPr/>
        </p:nvSpPr>
        <p:spPr>
          <a:xfrm>
            <a:off x="696748" y="798607"/>
            <a:ext cx="6965085" cy="4691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+mj-lt"/>
              <a:buAutoNum type="arabicPeriod"/>
            </a:pPr>
            <a:r>
              <a:rPr lang="ru-RU" sz="14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Рост продаж в установленной категории от 3 до 20 %</a:t>
            </a: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идеальная выкладка товаров,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клиенту легко сделать выбор,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 края полки доступен весь сток,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полка выглядит привлекательно,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отличная презентация товара.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+mj-lt"/>
              <a:buAutoNum type="arabicPeriod" startAt="3"/>
            </a:pP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+mj-lt"/>
              <a:buAutoNum type="arabicPeriod" startAt="2"/>
            </a:pPr>
            <a:r>
              <a:rPr lang="ru-RU" sz="1400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Снижение зависимости от персонала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автоматический мерчандайзинг,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требуется меньшее количество сотрудников.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indent="-457200">
              <a:lnSpc>
                <a:spcPts val="2400"/>
              </a:lnSpc>
              <a:buClr>
                <a:srgbClr val="00509E"/>
              </a:buClr>
              <a:buFont typeface="+mj-lt"/>
              <a:buAutoNum type="arabicPeriod" startAt="3"/>
            </a:pPr>
            <a: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1400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Снижение издержек</a:t>
            </a:r>
          </a:p>
          <a:p>
            <a:pPr marL="10800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уменьшение ФОТ,</a:t>
            </a:r>
          </a:p>
          <a:p>
            <a:pPr marL="10800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эффективная ротация товаров по срокам годности (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FIFO)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endParaRPr lang="ru-RU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95444B3-5EA1-4FE4-9290-2D1A289973B7}"/>
              </a:ext>
            </a:extLst>
          </p:cNvPr>
          <p:cNvSpPr txBox="1"/>
          <p:nvPr/>
        </p:nvSpPr>
        <p:spPr>
          <a:xfrm>
            <a:off x="765733" y="5665285"/>
            <a:ext cx="76990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</a:t>
            </a:r>
            <a:r>
              <a:rPr lang="ru-RU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рост продаж достигает 20% на высоко-оборотные категории в часы-пик,</a:t>
            </a:r>
            <a:r>
              <a:rPr lang="en-US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Nielsen 2008</a:t>
            </a:r>
            <a:endParaRPr lang="ru-RU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1" name="Рисунок 20" descr="Изображение выглядит как безалкогольный напиток, пластик, зеленый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1AA87D30-2BE4-4C30-9023-08223F1370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208" y="935451"/>
            <a:ext cx="4417979" cy="4417979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AE6362D-88AB-5734-82E6-D6AED2E45863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1D5DAE9A-F717-8466-05F3-4230A2884EE8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0" name="object 4">
                <a:extLst>
                  <a:ext uri="{FF2B5EF4-FFF2-40B4-BE49-F238E27FC236}">
                    <a16:creationId xmlns:a16="http://schemas.microsoft.com/office/drawing/2014/main" id="{20DCFA97-0230-DD8B-6576-1C7B4FF84AA9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1" name="Text Box 2">
                <a:hlinkClick r:id="rId2"/>
                <a:extLst>
                  <a:ext uri="{FF2B5EF4-FFF2-40B4-BE49-F238E27FC236}">
                    <a16:creationId xmlns:a16="http://schemas.microsoft.com/office/drawing/2014/main" id="{80EF387B-2BA9-7D8F-FCD0-2D1EA13493F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2" name="Text Box 2">
                <a:extLst>
                  <a:ext uri="{FF2B5EF4-FFF2-40B4-BE49-F238E27FC236}">
                    <a16:creationId xmlns:a16="http://schemas.microsoft.com/office/drawing/2014/main" id="{D60B28C6-DDFD-DAA8-8B73-BBB0AEA5152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9" name="Text Box 2">
              <a:extLst>
                <a:ext uri="{FF2B5EF4-FFF2-40B4-BE49-F238E27FC236}">
                  <a16:creationId xmlns:a16="http://schemas.microsoft.com/office/drawing/2014/main" id="{DF714793-F4C0-8EA2-BFC8-16E9B329D3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9070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Выгода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11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10332720" y="587237"/>
            <a:ext cx="185928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7CC19A8-FBC5-4860-89C1-B14DBB2E4CBE}"/>
              </a:ext>
            </a:extLst>
          </p:cNvPr>
          <p:cNvSpPr txBox="1"/>
          <p:nvPr/>
        </p:nvSpPr>
        <p:spPr>
          <a:xfrm>
            <a:off x="709267" y="794567"/>
            <a:ext cx="4248587" cy="4076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Назначение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дополнительное место продаж,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бренд-зона,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промо-стойка.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+mj-lt"/>
              <a:buAutoNum type="arabicPeriod"/>
            </a:pPr>
            <a:endParaRPr lang="ru-RU" sz="1600" b="1" dirty="0">
              <a:solidFill>
                <a:srgbClr val="284F9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Характеристики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600 х 400 мм,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полок,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 роллерных полки,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3х брендирование,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ограничители в комплекте,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разделители в комплекте на 24 фейсинга на 4х полках.</a:t>
            </a:r>
          </a:p>
        </p:txBody>
      </p:sp>
      <p:pic>
        <p:nvPicPr>
          <p:cNvPr id="14" name="Рисунок 13" descr="Изображение выглядит как полка, ручная тележка&#10;&#10;Автоматически созданное описание">
            <a:extLst>
              <a:ext uri="{FF2B5EF4-FFF2-40B4-BE49-F238E27FC236}">
                <a16:creationId xmlns:a16="http://schemas.microsoft.com/office/drawing/2014/main" id="{23D04E45-4485-47F6-BF6B-57C07B47D8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028" t="7321" r="31807" b="9796"/>
          <a:stretch/>
        </p:blipFill>
        <p:spPr>
          <a:xfrm>
            <a:off x="9372653" y="1181877"/>
            <a:ext cx="2258460" cy="5036543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BF45B7A-C612-4514-B34C-9C1C7EC378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25" t="4156" r="32325" b="8063"/>
          <a:stretch/>
        </p:blipFill>
        <p:spPr>
          <a:xfrm>
            <a:off x="6832938" y="1037956"/>
            <a:ext cx="2316377" cy="5180466"/>
          </a:xfrm>
          <a:prstGeom prst="rect">
            <a:avLst/>
          </a:prstGeom>
          <a:ln>
            <a:noFill/>
          </a:ln>
        </p:spPr>
      </p:pic>
      <p:pic>
        <p:nvPicPr>
          <p:cNvPr id="16" name="Рисунок 15" descr="Изображение выглядит как полка, безалкогольный напиток, еда&#10;&#10;Автоматически созданное описание">
            <a:extLst>
              <a:ext uri="{FF2B5EF4-FFF2-40B4-BE49-F238E27FC236}">
                <a16:creationId xmlns:a16="http://schemas.microsoft.com/office/drawing/2014/main" id="{E36354B7-853A-40AA-A2BD-D44EB3E418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2" t="4156" r="32838" b="8064"/>
          <a:stretch/>
        </p:blipFill>
        <p:spPr>
          <a:xfrm>
            <a:off x="4385077" y="1037956"/>
            <a:ext cx="2316377" cy="5180466"/>
          </a:xfrm>
          <a:prstGeom prst="rect">
            <a:avLst/>
          </a:prstGeom>
          <a:ln>
            <a:noFill/>
          </a:ln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31B4D29-218A-B6DE-211C-7773F0850E54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ED335FD1-ABE2-A614-5E20-E24493E8C2AC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0" name="object 4">
                <a:extLst>
                  <a:ext uri="{FF2B5EF4-FFF2-40B4-BE49-F238E27FC236}">
                    <a16:creationId xmlns:a16="http://schemas.microsoft.com/office/drawing/2014/main" id="{4315998C-DBB5-417D-9A58-2C028ABCF376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1" name="Text Box 2">
                <a:hlinkClick r:id="rId2"/>
                <a:extLst>
                  <a:ext uri="{FF2B5EF4-FFF2-40B4-BE49-F238E27FC236}">
                    <a16:creationId xmlns:a16="http://schemas.microsoft.com/office/drawing/2014/main" id="{E2FBD0D9-74FB-5B1A-B789-3EAEE01A930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7" name="Text Box 2">
                <a:extLst>
                  <a:ext uri="{FF2B5EF4-FFF2-40B4-BE49-F238E27FC236}">
                    <a16:creationId xmlns:a16="http://schemas.microsoft.com/office/drawing/2014/main" id="{C752DD37-665D-9730-486A-679A0DC1600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9" name="Text Box 2">
              <a:extLst>
                <a:ext uri="{FF2B5EF4-FFF2-40B4-BE49-F238E27FC236}">
                  <a16:creationId xmlns:a16="http://schemas.microsoft.com/office/drawing/2014/main" id="{21352B94-463C-E173-3305-F4442D131C1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7395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в действии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12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7729869" y="587237"/>
            <a:ext cx="4462131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 descr="Изображение выглядит как текст, Магазин у дома, в помещении, супермаркет&#10;&#10;Автоматически созданное описание">
            <a:extLst>
              <a:ext uri="{FF2B5EF4-FFF2-40B4-BE49-F238E27FC236}">
                <a16:creationId xmlns:a16="http://schemas.microsoft.com/office/drawing/2014/main" id="{3E77A17E-E16C-4F6E-B27D-E86F090542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687" y="1245870"/>
            <a:ext cx="5821680" cy="436626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B66A649-232F-4E9B-9A06-CDF519C2EE7B}"/>
              </a:ext>
            </a:extLst>
          </p:cNvPr>
          <p:cNvSpPr txBox="1"/>
          <p:nvPr/>
        </p:nvSpPr>
        <p:spPr>
          <a:xfrm>
            <a:off x="772633" y="404348"/>
            <a:ext cx="6097510" cy="5307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400" b="1" dirty="0">
              <a:solidFill>
                <a:srgbClr val="00509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400" b="1" dirty="0">
              <a:solidFill>
                <a:srgbClr val="00509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4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Категория: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готовая еда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4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4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Потребность: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наличие у края полки всего имеющегося стока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4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Особенности: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высокий товарооборот в пиковые часы,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увеличение клиентского удобства на 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верхних и нижних полках,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простая заметность отсутствующего 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SKU,</a:t>
            </a:r>
            <a:endParaRPr lang="ru-RU" sz="14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потребность автоматически двигать 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упаковки в горизонтальном положении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для сохранности содержимого,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возможность установки 2-4 упаковок в стопку.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3EB4001-1ACA-EE61-D18E-1433E69E68A1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0DE2AF7C-3A1B-7F8D-1916-2ACE5D6154D1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0" name="object 4">
                <a:extLst>
                  <a:ext uri="{FF2B5EF4-FFF2-40B4-BE49-F238E27FC236}">
                    <a16:creationId xmlns:a16="http://schemas.microsoft.com/office/drawing/2014/main" id="{3EC429EB-E426-4658-8CE7-E1035472CB37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1" name="Text Box 2">
                <a:hlinkClick r:id="rId2"/>
                <a:extLst>
                  <a:ext uri="{FF2B5EF4-FFF2-40B4-BE49-F238E27FC236}">
                    <a16:creationId xmlns:a16="http://schemas.microsoft.com/office/drawing/2014/main" id="{4160E4FB-8D3D-9622-F85F-4855FFC2D70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2" name="Text Box 2">
                <a:extLst>
                  <a:ext uri="{FF2B5EF4-FFF2-40B4-BE49-F238E27FC236}">
                    <a16:creationId xmlns:a16="http://schemas.microsoft.com/office/drawing/2014/main" id="{9643ADEE-254A-9819-92BA-E4C15D448B9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9" name="Text Box 2">
              <a:extLst>
                <a:ext uri="{FF2B5EF4-FFF2-40B4-BE49-F238E27FC236}">
                  <a16:creationId xmlns:a16="http://schemas.microsoft.com/office/drawing/2014/main" id="{BBB5673C-6A54-EE9E-338D-F3FFF69BD26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0704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Выгода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13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10332720" y="587237"/>
            <a:ext cx="185928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E014AC7-8092-4E23-B2A6-64C69979E364}"/>
              </a:ext>
            </a:extLst>
          </p:cNvPr>
          <p:cNvGrpSpPr/>
          <p:nvPr/>
        </p:nvGrpSpPr>
        <p:grpSpPr>
          <a:xfrm>
            <a:off x="6170646" y="1734824"/>
            <a:ext cx="5157798" cy="3294375"/>
            <a:chOff x="6644028" y="1731894"/>
            <a:chExt cx="7356504" cy="4489034"/>
          </a:xfrm>
        </p:grpSpPr>
        <p:pic>
          <p:nvPicPr>
            <p:cNvPr id="10" name="Рисунок 9" descr="Изображение выглядит как текст, Хранение продуктов, Контейнеры для хранения продуктов, Консервированная еда&#10;&#10;Автоматически созданное описание">
              <a:extLst>
                <a:ext uri="{FF2B5EF4-FFF2-40B4-BE49-F238E27FC236}">
                  <a16:creationId xmlns:a16="http://schemas.microsoft.com/office/drawing/2014/main" id="{240D7B33-B2C8-48AD-ADF5-45BED326BA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408" r="37131"/>
            <a:stretch/>
          </p:blipFill>
          <p:spPr>
            <a:xfrm>
              <a:off x="6644028" y="1731894"/>
              <a:ext cx="4247492" cy="4489034"/>
            </a:xfrm>
            <a:prstGeom prst="rect">
              <a:avLst/>
            </a:prstGeom>
          </p:spPr>
        </p:pic>
        <p:pic>
          <p:nvPicPr>
            <p:cNvPr id="11" name="Рисунок 10" descr="Изображение выглядит как текст, Розничная торговля, магазин, дисплей&#10;&#10;Автоматически созданное описание">
              <a:extLst>
                <a:ext uri="{FF2B5EF4-FFF2-40B4-BE49-F238E27FC236}">
                  <a16:creationId xmlns:a16="http://schemas.microsoft.com/office/drawing/2014/main" id="{DEB27607-EED3-40F7-BD42-0815DEA78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33756" y="1731894"/>
              <a:ext cx="3366776" cy="448903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C50A650-8CEC-4C46-B69E-8CDDCC5D208F}"/>
              </a:ext>
            </a:extLst>
          </p:cNvPr>
          <p:cNvSpPr txBox="1"/>
          <p:nvPr/>
        </p:nvSpPr>
        <p:spPr>
          <a:xfrm>
            <a:off x="763676" y="920621"/>
            <a:ext cx="5257680" cy="4685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600" b="1" dirty="0">
              <a:solidFill>
                <a:srgbClr val="00509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Категория: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соусы и специи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Потребность: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аккуратная выкладка и отличная презентация широко-ассортиментного продукта, наличие у края полки всего имеющегося стока.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Особенности: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увеличение клиентского удобства на верхних и нижних полках,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простая заметность отсутствующего 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SKU,</a:t>
            </a: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полная и равномерная представленность ассортимента.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57453C88-D78F-A93D-3695-356DEB74F68F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0E0962FA-3D11-C0FB-0117-BFF7A2BDA072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5" name="object 4">
                <a:extLst>
                  <a:ext uri="{FF2B5EF4-FFF2-40B4-BE49-F238E27FC236}">
                    <a16:creationId xmlns:a16="http://schemas.microsoft.com/office/drawing/2014/main" id="{FF4F7280-7E49-7F33-CDBD-310E422BD643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6" name="Text Box 2">
                <a:hlinkClick r:id="rId2"/>
                <a:extLst>
                  <a:ext uri="{FF2B5EF4-FFF2-40B4-BE49-F238E27FC236}">
                    <a16:creationId xmlns:a16="http://schemas.microsoft.com/office/drawing/2014/main" id="{0D845E9F-EF3B-1857-1C61-44A9DB7F7C1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7" name="Text Box 2">
                <a:extLst>
                  <a:ext uri="{FF2B5EF4-FFF2-40B4-BE49-F238E27FC236}">
                    <a16:creationId xmlns:a16="http://schemas.microsoft.com/office/drawing/2014/main" id="{ED903E3D-F278-F60C-1753-00F1E529936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4" name="Text Box 2">
              <a:extLst>
                <a:ext uri="{FF2B5EF4-FFF2-40B4-BE49-F238E27FC236}">
                  <a16:creationId xmlns:a16="http://schemas.microsoft.com/office/drawing/2014/main" id="{10797A60-10B3-E8CD-F455-9BBEA843287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9273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в действии 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14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6583680" y="587237"/>
            <a:ext cx="560832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Изображение выглядит как текст, в помещении, Пищевые полуфабрикаты, Бакалейный магазин&#10;&#10;Автоматически созданное описание">
            <a:extLst>
              <a:ext uri="{FF2B5EF4-FFF2-40B4-BE49-F238E27FC236}">
                <a16:creationId xmlns:a16="http://schemas.microsoft.com/office/drawing/2014/main" id="{6F7952B5-AAAA-4C2F-9D47-5B58B047AB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869" y="1021758"/>
            <a:ext cx="3467478" cy="4623305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безалкогольный напиток, в помещении, Бакалейный магазин, Магазин у дома&#10;&#10;Автоматически созданное описание">
            <a:extLst>
              <a:ext uri="{FF2B5EF4-FFF2-40B4-BE49-F238E27FC236}">
                <a16:creationId xmlns:a16="http://schemas.microsoft.com/office/drawing/2014/main" id="{92F335F7-C20C-4798-BE61-F77EEE17B6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81" y="987347"/>
            <a:ext cx="6164406" cy="4623305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D0860EE-02D9-A077-3348-7554DF40C93F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8F5058ED-4FDA-2396-F538-C58316CA2B12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0" name="object 4">
                <a:extLst>
                  <a:ext uri="{FF2B5EF4-FFF2-40B4-BE49-F238E27FC236}">
                    <a16:creationId xmlns:a16="http://schemas.microsoft.com/office/drawing/2014/main" id="{7B77D264-56FC-DC70-282B-090DCD403338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1" name="Text Box 2">
                <a:hlinkClick r:id="rId2"/>
                <a:extLst>
                  <a:ext uri="{FF2B5EF4-FFF2-40B4-BE49-F238E27FC236}">
                    <a16:creationId xmlns:a16="http://schemas.microsoft.com/office/drawing/2014/main" id="{4E873570-7F07-0A73-528C-49E2368AAD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2" name="Text Box 2">
                <a:extLst>
                  <a:ext uri="{FF2B5EF4-FFF2-40B4-BE49-F238E27FC236}">
                    <a16:creationId xmlns:a16="http://schemas.microsoft.com/office/drawing/2014/main" id="{781F96C2-2724-000B-4855-71DFA1A94A6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9" name="Text Box 2">
              <a:extLst>
                <a:ext uri="{FF2B5EF4-FFF2-40B4-BE49-F238E27FC236}">
                  <a16:creationId xmlns:a16="http://schemas.microsoft.com/office/drawing/2014/main" id="{31E94333-A832-01F9-3808-DEF1CCE1E40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9697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в действии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15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7729869" y="587237"/>
            <a:ext cx="4462131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C8273C63-34DC-411C-8602-12F9F78E607F}"/>
              </a:ext>
            </a:extLst>
          </p:cNvPr>
          <p:cNvGrpSpPr/>
          <p:nvPr/>
        </p:nvGrpSpPr>
        <p:grpSpPr>
          <a:xfrm>
            <a:off x="5782486" y="1542400"/>
            <a:ext cx="5636881" cy="3875473"/>
            <a:chOff x="6866038" y="1305396"/>
            <a:chExt cx="7607406" cy="5230250"/>
          </a:xfrm>
        </p:grpSpPr>
        <p:pic>
          <p:nvPicPr>
            <p:cNvPr id="10" name="Рисунок 9" descr="Изображение выглядит как текст, полка, в помещении, супермаркет&#10;&#10;Автоматически созданное описание">
              <a:extLst>
                <a:ext uri="{FF2B5EF4-FFF2-40B4-BE49-F238E27FC236}">
                  <a16:creationId xmlns:a16="http://schemas.microsoft.com/office/drawing/2014/main" id="{D2C0E298-086F-41DA-B2FC-7BFAD8EBE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6038" y="1305396"/>
              <a:ext cx="3920379" cy="5227172"/>
            </a:xfrm>
            <a:prstGeom prst="rect">
              <a:avLst/>
            </a:prstGeom>
          </p:spPr>
        </p:pic>
        <p:pic>
          <p:nvPicPr>
            <p:cNvPr id="11" name="Рисунок 10" descr="Изображение выглядит как полка, безалкогольный напиток, в помещении, Стеллаж&#10;&#10;Автоматически созданное описание">
              <a:extLst>
                <a:ext uri="{FF2B5EF4-FFF2-40B4-BE49-F238E27FC236}">
                  <a16:creationId xmlns:a16="http://schemas.microsoft.com/office/drawing/2014/main" id="{0B4A5395-EE58-4132-B5B7-42CDB76B88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40" r="34966"/>
            <a:stretch/>
          </p:blipFill>
          <p:spPr>
            <a:xfrm>
              <a:off x="10889416" y="1305396"/>
              <a:ext cx="3584028" cy="5230250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6DB8F30-1D38-4F96-8BAE-24ADE733F315}"/>
              </a:ext>
            </a:extLst>
          </p:cNvPr>
          <p:cNvSpPr txBox="1"/>
          <p:nvPr/>
        </p:nvSpPr>
        <p:spPr>
          <a:xfrm>
            <a:off x="794399" y="1031700"/>
            <a:ext cx="4474287" cy="4377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600" b="1" dirty="0">
              <a:solidFill>
                <a:srgbClr val="00509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Категория: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краски и колоранты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Потребность: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снижение физической нагрузки на персонал на нижних полках, презентация широко-ассортиментного продукта, наличие у края полки всего имеющегося стока.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Особенности: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нижние полки на уровне пола и товар тяжелый (стопка 60кг).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E58BA63-B1CD-4E0C-4F2A-4B59E90A9348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6B3E8861-3028-47E8-53FB-001B990DDBAC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5" name="object 4">
                <a:extLst>
                  <a:ext uri="{FF2B5EF4-FFF2-40B4-BE49-F238E27FC236}">
                    <a16:creationId xmlns:a16="http://schemas.microsoft.com/office/drawing/2014/main" id="{9FA72B5C-9D87-FB4F-825F-49201DD2DF31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6" name="Text Box 2">
                <a:hlinkClick r:id="rId2"/>
                <a:extLst>
                  <a:ext uri="{FF2B5EF4-FFF2-40B4-BE49-F238E27FC236}">
                    <a16:creationId xmlns:a16="http://schemas.microsoft.com/office/drawing/2014/main" id="{BC90B34B-928E-1DDC-1721-E686DF7FF40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7" name="Text Box 2">
                <a:extLst>
                  <a:ext uri="{FF2B5EF4-FFF2-40B4-BE49-F238E27FC236}">
                    <a16:creationId xmlns:a16="http://schemas.microsoft.com/office/drawing/2014/main" id="{19415BCD-FF32-0A46-3734-D928681D890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4" name="Text Box 2">
              <a:extLst>
                <a:ext uri="{FF2B5EF4-FFF2-40B4-BE49-F238E27FC236}">
                  <a16:creationId xmlns:a16="http://schemas.microsoft.com/office/drawing/2014/main" id="{3F785E4F-DCE0-C72A-DD24-0C08DC827C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3506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9FC82C-78E1-4725-457D-71B5DE6E9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354" y="803477"/>
            <a:ext cx="3828020" cy="60545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E4CDC0-C1F1-4D65-E11F-8CBE87943C51}"/>
              </a:ext>
            </a:extLst>
          </p:cNvPr>
          <p:cNvSpPr txBox="1"/>
          <p:nvPr/>
        </p:nvSpPr>
        <p:spPr>
          <a:xfrm>
            <a:off x="751626" y="2811690"/>
            <a:ext cx="6004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БУДЕМ РАДЫ</a:t>
            </a:r>
          </a:p>
          <a:p>
            <a:r>
              <a:rPr lang="ru-RU" sz="4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СОТРУДНИЧЕСТВУ!</a:t>
            </a:r>
          </a:p>
        </p:txBody>
      </p:sp>
      <p:sp>
        <p:nvSpPr>
          <p:cNvPr id="9" name="Text Box 2">
            <a:hlinkClick r:id="rId3"/>
            <a:extLst>
              <a:ext uri="{FF2B5EF4-FFF2-40B4-BE49-F238E27FC236}">
                <a16:creationId xmlns:a16="http://schemas.microsoft.com/office/drawing/2014/main" id="{84B4D66D-EBF5-E0DA-A1CA-36F2A7E52DC8}"/>
              </a:ext>
            </a:extLst>
          </p:cNvPr>
          <p:cNvSpPr txBox="1">
            <a:spLocks/>
          </p:cNvSpPr>
          <p:nvPr/>
        </p:nvSpPr>
        <p:spPr bwMode="auto">
          <a:xfrm>
            <a:off x="839788" y="4621916"/>
            <a:ext cx="153127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100" b="1" dirty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EUROPOS.GROUP</a:t>
            </a:r>
            <a:endParaRPr lang="x-none" altLang="x-none" sz="1100" b="1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96ECE029-BBC9-8916-1A9A-FF9AA18980A7}"/>
              </a:ext>
            </a:extLst>
          </p:cNvPr>
          <p:cNvSpPr txBox="1">
            <a:spLocks/>
          </p:cNvSpPr>
          <p:nvPr/>
        </p:nvSpPr>
        <p:spPr bwMode="auto">
          <a:xfrm>
            <a:off x="2637584" y="4621916"/>
            <a:ext cx="12464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100" b="1" dirty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EUROPOS.RU</a:t>
            </a:r>
            <a:endParaRPr lang="x-none" altLang="x-none" sz="1100" b="1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pic>
        <p:nvPicPr>
          <p:cNvPr id="12" name="Рисунок 11" descr="Изображение выглядит как Шрифт, снимок экрана, Графика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42A2ED1A-D66B-8096-3B44-8871A80CFD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13" y="873126"/>
            <a:ext cx="2240627" cy="665096"/>
          </a:xfrm>
          <a:prstGeom prst="rect">
            <a:avLst/>
          </a:prstGeom>
        </p:spPr>
      </p:pic>
      <p:sp>
        <p:nvSpPr>
          <p:cNvPr id="2" name="Text Box 2">
            <a:extLst>
              <a:ext uri="{FF2B5EF4-FFF2-40B4-BE49-F238E27FC236}">
                <a16:creationId xmlns:a16="http://schemas.microsoft.com/office/drawing/2014/main" id="{576EB280-117D-1AB9-E651-CE1FF5156D3A}"/>
              </a:ext>
            </a:extLst>
          </p:cNvPr>
          <p:cNvSpPr txBox="1">
            <a:spLocks/>
          </p:cNvSpPr>
          <p:nvPr/>
        </p:nvSpPr>
        <p:spPr bwMode="auto">
          <a:xfrm>
            <a:off x="3999024" y="4621916"/>
            <a:ext cx="12464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100" b="1" dirty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EUROPOS.KZ</a:t>
            </a:r>
            <a:endParaRPr lang="x-none" altLang="x-none" sz="1100" b="1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277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7D66776B-6A75-5B51-4968-C2D9FB3AB9CB}"/>
              </a:ext>
            </a:extLst>
          </p:cNvPr>
          <p:cNvSpPr txBox="1"/>
          <p:nvPr/>
        </p:nvSpPr>
        <p:spPr>
          <a:xfrm>
            <a:off x="6525105" y="2413337"/>
            <a:ext cx="56668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Роллерная полка </a:t>
            </a:r>
            <a:r>
              <a:rPr lang="en-US" sz="3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</a:t>
            </a:r>
            <a:endParaRPr lang="ru-RU" sz="3000" dirty="0">
              <a:solidFill>
                <a:schemeClr val="accent1"/>
              </a:solidFill>
              <a:latin typeface="Montserrat ExtraBold" panose="00000900000000000000" pitchFamily="2" charset="-52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D5CC78-A6EF-E5D3-9F5D-EAE1E793D175}"/>
              </a:ext>
            </a:extLst>
          </p:cNvPr>
          <p:cNvSpPr txBox="1"/>
          <p:nvPr/>
        </p:nvSpPr>
        <p:spPr>
          <a:xfrm>
            <a:off x="6539281" y="3429000"/>
            <a:ext cx="60048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14592"/>
                </a:solidFill>
                <a:latin typeface="Montserrat Medium" panose="00000600000000000000" pitchFamily="2" charset="-52"/>
                <a:cs typeface="SOAHGH+Montserrat-Bold"/>
              </a:rPr>
              <a:t>готовые совершенные полки</a:t>
            </a:r>
            <a:endParaRPr lang="ru-RU" sz="1600" dirty="0">
              <a:solidFill>
                <a:srgbClr val="014592"/>
              </a:solidFill>
              <a:latin typeface="Montserrat Medium" panose="00000600000000000000" pitchFamily="2" charset="-52"/>
              <a:cs typeface="LFCRWA+Montserrat-Light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7C1C164-34D1-4F5F-9D8C-EB6729C306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8"/>
          <a:stretch/>
        </p:blipFill>
        <p:spPr>
          <a:xfrm>
            <a:off x="72176" y="890497"/>
            <a:ext cx="6023824" cy="5077005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2AC5AEA-A16D-91CC-EE22-3DDF2586BF1E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254235FC-659C-E859-A0E0-9A4DA3E4F69B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6" name="object 4">
                <a:extLst>
                  <a:ext uri="{FF2B5EF4-FFF2-40B4-BE49-F238E27FC236}">
                    <a16:creationId xmlns:a16="http://schemas.microsoft.com/office/drawing/2014/main" id="{3D96A8BA-19BF-8ED9-B8AE-EFB2A024D15E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9" name="Text Box 2">
                <a:hlinkClick r:id="rId3"/>
                <a:extLst>
                  <a:ext uri="{FF2B5EF4-FFF2-40B4-BE49-F238E27FC236}">
                    <a16:creationId xmlns:a16="http://schemas.microsoft.com/office/drawing/2014/main" id="{C25DA7BA-2D16-5846-00F7-A605D181F5B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1" name="Text Box 2">
                <a:extLst>
                  <a:ext uri="{FF2B5EF4-FFF2-40B4-BE49-F238E27FC236}">
                    <a16:creationId xmlns:a16="http://schemas.microsoft.com/office/drawing/2014/main" id="{F1329725-1B64-2D1B-7417-9612AB28F9B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4" name="Text Box 2">
              <a:extLst>
                <a:ext uri="{FF2B5EF4-FFF2-40B4-BE49-F238E27FC236}">
                  <a16:creationId xmlns:a16="http://schemas.microsoft.com/office/drawing/2014/main" id="{8ED224DF-7402-6D82-C673-67E10D1C633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2055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Проблема. обслуживание полок 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3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6929535" y="587237"/>
            <a:ext cx="5262465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3E1BFAD-8B01-4B63-9A00-FD2B857CC076}"/>
              </a:ext>
            </a:extLst>
          </p:cNvPr>
          <p:cNvSpPr txBox="1"/>
          <p:nvPr/>
        </p:nvSpPr>
        <p:spPr>
          <a:xfrm>
            <a:off x="832181" y="1319426"/>
            <a:ext cx="6330283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Идеальная выкладка нарушается уже после нескольких посетителей, что снижает заработок с полки.</a:t>
            </a:r>
          </a:p>
          <a:p>
            <a:pPr>
              <a:lnSpc>
                <a:spcPts val="1800"/>
              </a:lnSpc>
            </a:pP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18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Почему это происходит:</a:t>
            </a:r>
          </a:p>
          <a:p>
            <a:pPr>
              <a:lnSpc>
                <a:spcPts val="1800"/>
              </a:lnSpc>
            </a:pP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клиенту сложно сделать выбор и он отказывается от покупки,</a:t>
            </a:r>
          </a:p>
          <a:p>
            <a:pPr marL="285750" indent="-28575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 края полки доступен не весь сток,</a:t>
            </a:r>
          </a:p>
          <a:p>
            <a:pPr marL="285750" indent="-28575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полка выглядит непривлекательно, а товару не хватает презентации,</a:t>
            </a:r>
          </a:p>
          <a:p>
            <a:pPr marL="285750" indent="-28575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отсутствует эффективная ротация товаров по срокам годности. </a:t>
            </a:r>
          </a:p>
          <a:p>
            <a:pPr>
              <a:lnSpc>
                <a:spcPts val="1800"/>
              </a:lnSpc>
            </a:pP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18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Всё это приводит к снижению покупательской активности и, как результат, к снижению товарооборота.</a:t>
            </a:r>
          </a:p>
        </p:txBody>
      </p:sp>
      <p:pic>
        <p:nvPicPr>
          <p:cNvPr id="23" name="Рисунок 22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5F4BFBFD-47A9-4224-9F27-C46E0E9278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61926" y="1510157"/>
            <a:ext cx="4657441" cy="4113949"/>
          </a:xfrm>
          <a:prstGeom prst="rect">
            <a:avLst/>
          </a:prstGeom>
          <a:ln w="19050">
            <a:noFill/>
          </a:ln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9989658-5175-27AB-DEE1-6AF2B357F283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73D609B7-4526-DA69-7011-640DDED980E1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0" name="object 4">
                <a:extLst>
                  <a:ext uri="{FF2B5EF4-FFF2-40B4-BE49-F238E27FC236}">
                    <a16:creationId xmlns:a16="http://schemas.microsoft.com/office/drawing/2014/main" id="{CD0BC03A-18C8-AC35-527A-6EB967DB2FF0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1" name="Text Box 2">
                <a:hlinkClick r:id="rId2"/>
                <a:extLst>
                  <a:ext uri="{FF2B5EF4-FFF2-40B4-BE49-F238E27FC236}">
                    <a16:creationId xmlns:a16="http://schemas.microsoft.com/office/drawing/2014/main" id="{5D26F8BF-8801-5FEC-10C9-90B8B48CBB2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2" name="Text Box 2">
                <a:extLst>
                  <a:ext uri="{FF2B5EF4-FFF2-40B4-BE49-F238E27FC236}">
                    <a16:creationId xmlns:a16="http://schemas.microsoft.com/office/drawing/2014/main" id="{42988407-A687-BCC4-0280-5FB8E4BEDD0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9" name="Text Box 2">
              <a:extLst>
                <a:ext uri="{FF2B5EF4-FFF2-40B4-BE49-F238E27FC236}">
                  <a16:creationId xmlns:a16="http://schemas.microsoft.com/office/drawing/2014/main" id="{496C05A3-C1E1-05BE-1276-C4DBB4D8812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2858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4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21DC21-E975-49D1-BD57-A1C9D7EA786C}"/>
              </a:ext>
            </a:extLst>
          </p:cNvPr>
          <p:cNvSpPr txBox="1"/>
          <p:nvPr/>
        </p:nvSpPr>
        <p:spPr>
          <a:xfrm>
            <a:off x="832181" y="1688857"/>
            <a:ext cx="5981281" cy="3530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Тенденция последнего года подчеркнула острую проблему персонала:</a:t>
            </a:r>
          </a:p>
          <a:p>
            <a:pPr>
              <a:lnSpc>
                <a:spcPts val="1800"/>
              </a:lnSpc>
            </a:pP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трудность в подборе и удержании линейного персонала,</a:t>
            </a:r>
          </a:p>
          <a:p>
            <a:pPr marL="3429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повышение ФОТ,</a:t>
            </a:r>
          </a:p>
          <a:p>
            <a:pPr algn="l">
              <a:buClr>
                <a:srgbClr val="00509E"/>
              </a:buClr>
            </a:pP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>
              <a:buClr>
                <a:srgbClr val="00509E"/>
              </a:buClr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что:</a:t>
            </a:r>
          </a:p>
          <a:p>
            <a:pPr marL="342900" indent="-342900" algn="l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ухудшает порядок,</a:t>
            </a:r>
          </a:p>
          <a:p>
            <a:pPr marL="342900" indent="-342900" algn="l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снижает качество представленности товаров на полке,</a:t>
            </a:r>
          </a:p>
          <a:p>
            <a:pPr marL="342900" indent="-342900" algn="l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увеличивает расходы,</a:t>
            </a:r>
          </a:p>
          <a:p>
            <a:pPr marL="342900" indent="-342900" algn="l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снижает внимание персонала к покупателям.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3FF267B1-EBBA-4152-A415-D102C375B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962" y="1671692"/>
            <a:ext cx="5191087" cy="345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C9AEE7-78C9-4515-911E-7787C66EA577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Проблема. персонал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F99DE45-C192-4E5E-847C-D8462D529FA1}"/>
              </a:ext>
            </a:extLst>
          </p:cNvPr>
          <p:cNvCxnSpPr>
            <a:cxnSpLocks/>
          </p:cNvCxnSpPr>
          <p:nvPr/>
        </p:nvCxnSpPr>
        <p:spPr>
          <a:xfrm>
            <a:off x="8553061" y="587237"/>
            <a:ext cx="3638939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E168DC0-4909-451C-4C5D-03CA2AA71DC2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E1379C92-150E-71A7-9DB9-A5427CABAC77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4" name="object 4">
                <a:extLst>
                  <a:ext uri="{FF2B5EF4-FFF2-40B4-BE49-F238E27FC236}">
                    <a16:creationId xmlns:a16="http://schemas.microsoft.com/office/drawing/2014/main" id="{DB93757F-15C0-8D59-88E7-57B61DCA7B1B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5" name="Text Box 2">
                <a:hlinkClick r:id="rId2"/>
                <a:extLst>
                  <a:ext uri="{FF2B5EF4-FFF2-40B4-BE49-F238E27FC236}">
                    <a16:creationId xmlns:a16="http://schemas.microsoft.com/office/drawing/2014/main" id="{E7BE0996-67E4-BCFC-263A-AB3AF66BC37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6" name="Text Box 2">
                <a:extLst>
                  <a:ext uri="{FF2B5EF4-FFF2-40B4-BE49-F238E27FC236}">
                    <a16:creationId xmlns:a16="http://schemas.microsoft.com/office/drawing/2014/main" id="{B889845B-FBA6-1EE8-0E10-6E2DFB10DCC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8" name="Text Box 2">
              <a:extLst>
                <a:ext uri="{FF2B5EF4-FFF2-40B4-BE49-F238E27FC236}">
                  <a16:creationId xmlns:a16="http://schemas.microsoft.com/office/drawing/2014/main" id="{92377901-B8FC-D02B-651B-87BFC72332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2001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Готовые решения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5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8932506" y="587237"/>
            <a:ext cx="3259494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Изображение выглядит как безалкогольный напиток, зеленый, бутылка, Жестяная банка&#10;&#10;Автоматически созданное описание">
            <a:hlinkClick r:id="rId3"/>
            <a:extLst>
              <a:ext uri="{FF2B5EF4-FFF2-40B4-BE49-F238E27FC236}">
                <a16:creationId xmlns:a16="http://schemas.microsoft.com/office/drawing/2014/main" id="{70011C3C-8CA5-43A8-99D5-4D3CC1ADCA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4"/>
          <a:stretch/>
        </p:blipFill>
        <p:spPr>
          <a:xfrm>
            <a:off x="1640344" y="697484"/>
            <a:ext cx="8921909" cy="5018386"/>
          </a:xfrm>
          <a:prstGeom prst="rect">
            <a:avLst/>
          </a:prstGeom>
        </p:spPr>
      </p:pic>
      <p:pic>
        <p:nvPicPr>
          <p:cNvPr id="10" name="Рисунок 9">
            <a:hlinkClick r:id="rId3"/>
            <a:extLst>
              <a:ext uri="{FF2B5EF4-FFF2-40B4-BE49-F238E27FC236}">
                <a16:creationId xmlns:a16="http://schemas.microsoft.com/office/drawing/2014/main" id="{7B6DF865-B708-4B4F-8A79-81F2418C5E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781" b="96987" l="3210" r="97778">
                        <a14:foregroundMark x1="13992" y1="27462" x2="17284" y2="22711"/>
                        <a14:foregroundMark x1="17284" y1="22711" x2="32840" y2="15991"/>
                        <a14:foregroundMark x1="32840" y1="15991" x2="66091" y2="20626"/>
                        <a14:foregroundMark x1="66091" y1="20626" x2="88971" y2="35921"/>
                        <a14:foregroundMark x1="88971" y1="35921" x2="85597" y2="58401"/>
                        <a14:foregroundMark x1="85597" y1="58401" x2="64527" y2="77404"/>
                        <a14:foregroundMark x1="64527" y1="77404" x2="23786" y2="82271"/>
                        <a14:foregroundMark x1="23786" y1="82271" x2="17202" y2="60023"/>
                        <a14:foregroundMark x1="17202" y1="60023" x2="17860" y2="54693"/>
                        <a14:foregroundMark x1="9547" y1="48783" x2="16132" y2="32561"/>
                        <a14:foregroundMark x1="16132" y1="32561" x2="44198" y2="13789"/>
                        <a14:foregroundMark x1="44198" y1="13789" x2="68148" y2="31286"/>
                        <a14:foregroundMark x1="68148" y1="31286" x2="72840" y2="61993"/>
                        <a14:foregroundMark x1="72840" y1="61993" x2="62305" y2="93743"/>
                        <a14:foregroundMark x1="62305" y1="93743" x2="31276" y2="91657"/>
                        <a14:foregroundMark x1="31276" y1="91657" x2="18683" y2="86790"/>
                        <a14:foregroundMark x1="18683" y1="86790" x2="21811" y2="65469"/>
                        <a14:foregroundMark x1="21811" y1="65469" x2="30123" y2="49131"/>
                        <a14:foregroundMark x1="30123" y1="49131" x2="36296" y2="48552"/>
                        <a14:foregroundMark x1="36296" y1="48552" x2="55391" y2="65933"/>
                        <a14:foregroundMark x1="55391" y1="65933" x2="75556" y2="65353"/>
                        <a14:foregroundMark x1="75556" y1="65353" x2="56872" y2="42758"/>
                        <a14:foregroundMark x1="56872" y1="42758" x2="20165" y2="47393"/>
                        <a14:foregroundMark x1="20165" y1="47393" x2="35556" y2="28389"/>
                        <a14:foregroundMark x1="35556" y1="28389" x2="64609" y2="12051"/>
                        <a14:foregroundMark x1="64609" y1="12051" x2="75885" y2="13094"/>
                        <a14:foregroundMark x1="75885" y1="13094" x2="89383" y2="23407"/>
                        <a14:foregroundMark x1="89383" y1="23407" x2="90123" y2="54693"/>
                        <a14:foregroundMark x1="90123" y1="54693" x2="83621" y2="81460"/>
                        <a14:foregroundMark x1="83621" y1="81460" x2="73333" y2="83430"/>
                        <a14:foregroundMark x1="86337" y1="24797" x2="86091" y2="18308"/>
                        <a14:foregroundMark x1="86091" y1="18308" x2="81481" y2="6837"/>
                        <a14:foregroundMark x1="81481" y1="6837" x2="20165" y2="7068"/>
                        <a14:foregroundMark x1="20165" y1="7068" x2="11852" y2="10313"/>
                        <a14:foregroundMark x1="11852" y1="10313" x2="6502" y2="25145"/>
                        <a14:foregroundMark x1="6502" y1="25145" x2="3704" y2="55852"/>
                        <a14:foregroundMark x1="3704" y1="55852" x2="6749" y2="70568"/>
                        <a14:foregroundMark x1="6749" y1="70568" x2="13992" y2="83198"/>
                        <a14:foregroundMark x1="13992" y1="83198" x2="66255" y2="96176"/>
                        <a14:foregroundMark x1="66255" y1="96176" x2="77613" y2="94902"/>
                        <a14:foregroundMark x1="77613" y1="94902" x2="88889" y2="85863"/>
                        <a14:foregroundMark x1="88889" y1="85863" x2="94650" y2="63268"/>
                        <a14:foregroundMark x1="94650" y1="63268" x2="95967" y2="46698"/>
                        <a14:foregroundMark x1="95967" y1="46698" x2="93416" y2="33024"/>
                        <a14:foregroundMark x1="93416" y1="33024" x2="49630" y2="32097"/>
                        <a14:foregroundMark x1="49630" y1="32097" x2="28560" y2="41020"/>
                        <a14:foregroundMark x1="28560" y1="41020" x2="23128" y2="66628"/>
                        <a14:foregroundMark x1="23128" y1="66628" x2="10370" y2="61066"/>
                        <a14:foregroundMark x1="10370" y1="61066" x2="13169" y2="35574"/>
                        <a14:foregroundMark x1="13169" y1="35574" x2="25267" y2="21669"/>
                        <a14:foregroundMark x1="25267" y1="21669" x2="17778" y2="15064"/>
                        <a14:foregroundMark x1="5761" y1="19351" x2="3374" y2="31981"/>
                        <a14:foregroundMark x1="3374" y1="31981" x2="3539" y2="44380"/>
                        <a14:foregroundMark x1="17778" y1="3824" x2="24609" y2="2781"/>
                        <a14:foregroundMark x1="24609" y1="2781" x2="25185" y2="2897"/>
                        <a14:foregroundMark x1="97778" y1="45771" x2="97778" y2="55041"/>
                        <a14:foregroundMark x1="62387" y1="95944" x2="21235" y2="96987"/>
                        <a14:foregroundMark x1="21235" y1="96987" x2="20494" y2="96640"/>
                        <a14:foregroundMark x1="59588" y1="41251" x2="50617" y2="52144"/>
                        <a14:foregroundMark x1="50617" y1="52144" x2="42551" y2="57242"/>
                        <a14:foregroundMark x1="42551" y1="57242" x2="48724" y2="37775"/>
                        <a14:foregroundMark x1="48724" y1="37775" x2="48148" y2="38934"/>
                        <a14:foregroundMark x1="55885" y1="49363" x2="41975" y2="64426"/>
                        <a14:foregroundMark x1="41975" y1="64426" x2="40741" y2="66976"/>
                        <a14:foregroundMark x1="15062" y1="2897" x2="15062" y2="28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28917" y="5827319"/>
            <a:ext cx="540761" cy="38409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4117690-A270-41E9-906A-4F23B7F64744}"/>
              </a:ext>
            </a:extLst>
          </p:cNvPr>
          <p:cNvSpPr txBox="1"/>
          <p:nvPr/>
        </p:nvSpPr>
        <p:spPr>
          <a:xfrm>
            <a:off x="2980781" y="5854760"/>
            <a:ext cx="7329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509E"/>
                </a:solidFill>
                <a:latin typeface="Montserrat ExtraBold" panose="00000900000000000000" pitchFamily="2" charset="-52"/>
              </a:rPr>
              <a:t>ПРОСТОЕ РЕШЕНИЕ – роллерная полка </a:t>
            </a:r>
            <a:r>
              <a:rPr lang="en-US" b="1" dirty="0">
                <a:solidFill>
                  <a:srgbClr val="00509E"/>
                </a:solidFill>
                <a:latin typeface="Montserrat ExtraBold" panose="00000900000000000000" pitchFamily="2" charset="-52"/>
              </a:rPr>
              <a:t>FORTA ROLLER</a:t>
            </a:r>
            <a:endParaRPr lang="ru-RU" b="1" dirty="0">
              <a:solidFill>
                <a:srgbClr val="00509E"/>
              </a:solidFill>
              <a:latin typeface="Montserrat ExtraBold" panose="00000900000000000000" pitchFamily="2" charset="-52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9474AFE-C507-585E-29D4-7319DF194586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671AB6D5-F033-D999-6FEB-CF3F1D4CEE4A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4" name="object 4">
                <a:extLst>
                  <a:ext uri="{FF2B5EF4-FFF2-40B4-BE49-F238E27FC236}">
                    <a16:creationId xmlns:a16="http://schemas.microsoft.com/office/drawing/2014/main" id="{7F3975C1-30E9-A6F0-BE25-3BB87F604C08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5" name="Text Box 2">
                <a:hlinkClick r:id="rId2"/>
                <a:extLst>
                  <a:ext uri="{FF2B5EF4-FFF2-40B4-BE49-F238E27FC236}">
                    <a16:creationId xmlns:a16="http://schemas.microsoft.com/office/drawing/2014/main" id="{BA1A803E-8341-0686-BC0C-2B6D31BB6FA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6" name="Text Box 2">
                <a:extLst>
                  <a:ext uri="{FF2B5EF4-FFF2-40B4-BE49-F238E27FC236}">
                    <a16:creationId xmlns:a16="http://schemas.microsoft.com/office/drawing/2014/main" id="{73EC30B4-A43F-4E3E-2FA1-8F7B3C26F4F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2" name="Text Box 2">
              <a:extLst>
                <a:ext uri="{FF2B5EF4-FFF2-40B4-BE49-F238E27FC236}">
                  <a16:creationId xmlns:a16="http://schemas.microsoft.com/office/drawing/2014/main" id="{5782069D-6196-B472-6BE7-9862AE7FC0D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0480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A0A6C5F-65D6-4DC1-8D97-15C6595808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" t="5712" r="6009" b="9782"/>
          <a:stretch/>
        </p:blipFill>
        <p:spPr>
          <a:xfrm>
            <a:off x="6754443" y="1262742"/>
            <a:ext cx="4596262" cy="2394779"/>
          </a:xfrm>
          <a:prstGeom prst="rect">
            <a:avLst/>
          </a:prstGeom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74AD68F-E37B-4AD9-A0CE-D6603A2D03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7" t="11699" r="6891" b="8647"/>
          <a:stretch/>
        </p:blipFill>
        <p:spPr>
          <a:xfrm>
            <a:off x="6864055" y="3875170"/>
            <a:ext cx="4495560" cy="2265952"/>
          </a:xfrm>
          <a:prstGeom prst="rect">
            <a:avLst/>
          </a:prstGeom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совершенство без усилий</a:t>
            </a:r>
          </a:p>
        </p:txBody>
      </p:sp>
      <p:sp>
        <p:nvSpPr>
          <p:cNvPr id="13" name="Text Box 2">
            <a:hlinkClick r:id="rId4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6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5737860" y="587237"/>
            <a:ext cx="645414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07CC8EE1-DB54-492F-9239-850D78A984C6}"/>
              </a:ext>
            </a:extLst>
          </p:cNvPr>
          <p:cNvSpPr txBox="1"/>
          <p:nvPr/>
        </p:nvSpPr>
        <p:spPr>
          <a:xfrm>
            <a:off x="715907" y="1583382"/>
            <a:ext cx="6258141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FORTA ROLLER 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самостоятельно двигает продукты к краю полки и тем самым упрощает мерчандайзинг:</a:t>
            </a:r>
          </a:p>
          <a:p>
            <a:pPr>
              <a:lnSpc>
                <a:spcPts val="1800"/>
              </a:lnSpc>
            </a:pPr>
            <a:endParaRPr lang="ru-RU" sz="20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торговая точка требует меньше ручной работы и меньше персонала – полка всегда выглядит аккуратно!</a:t>
            </a:r>
          </a:p>
          <a:p>
            <a:pPr marL="3429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легко заметно закончившиеся </a:t>
            </a: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 – 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весь ассортимент доступен покупателю!</a:t>
            </a:r>
          </a:p>
          <a:p>
            <a:pPr marL="3429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продукты не остаются в глубине полки, где их не видит и не забирает покупатель – растёт товарооборот!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AEDF100B-27F4-7F6C-AD4B-0C0E6FD9BB60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483B7028-6271-5BCD-BB55-9FD4C0780237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4" name="object 4">
                <a:extLst>
                  <a:ext uri="{FF2B5EF4-FFF2-40B4-BE49-F238E27FC236}">
                    <a16:creationId xmlns:a16="http://schemas.microsoft.com/office/drawing/2014/main" id="{31D7FCB7-8956-F8C6-E459-861B4D25D4F1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5" name="Text Box 2">
                <a:hlinkClick r:id="rId4"/>
                <a:extLst>
                  <a:ext uri="{FF2B5EF4-FFF2-40B4-BE49-F238E27FC236}">
                    <a16:creationId xmlns:a16="http://schemas.microsoft.com/office/drawing/2014/main" id="{3BAB4DAE-AE57-20D7-8FC7-5D1CBFFD639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6" name="Text Box 2">
                <a:extLst>
                  <a:ext uri="{FF2B5EF4-FFF2-40B4-BE49-F238E27FC236}">
                    <a16:creationId xmlns:a16="http://schemas.microsoft.com/office/drawing/2014/main" id="{31AEE2DA-A88B-17E0-B8C2-418B4D9A591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2" name="Text Box 2">
              <a:extLst>
                <a:ext uri="{FF2B5EF4-FFF2-40B4-BE49-F238E27FC236}">
                  <a16:creationId xmlns:a16="http://schemas.microsoft.com/office/drawing/2014/main" id="{CD38CE97-2CFC-0042-CB48-D0A860C4232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757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отлично работает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7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6850380" y="587237"/>
            <a:ext cx="534162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E065C4D-7416-4EC4-BC90-623F35CC4806}"/>
              </a:ext>
            </a:extLst>
          </p:cNvPr>
          <p:cNvSpPr txBox="1"/>
          <p:nvPr/>
        </p:nvSpPr>
        <p:spPr>
          <a:xfrm>
            <a:off x="668793" y="1005585"/>
            <a:ext cx="6743157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509E"/>
              </a:buClr>
            </a:pPr>
            <a:r>
              <a:rPr lang="ru-RU" sz="20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Идеальна для товаров в твердой упаковке: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импульсных продуктов,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продуктов одной линейки,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категорий с высоким товарооборотом,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тяжелых продуктов,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продуктов на верхней и нижней полке.</a:t>
            </a:r>
          </a:p>
          <a:p>
            <a:pPr marL="737100">
              <a:buClr>
                <a:srgbClr val="00509E"/>
              </a:buClr>
            </a:pPr>
            <a:endParaRPr lang="ru-RU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1800"/>
              </a:lnSpc>
            </a:pPr>
            <a:r>
              <a:rPr lang="ru-RU" sz="20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Отлично работает в товарных категориях:</a:t>
            </a:r>
          </a:p>
          <a:p>
            <a:pPr marL="1080000" lvl="4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молочная продукция в PET и Tetra Pak,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напитки в пластиковой и стеклянной упаковке,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алкоголь в алюминиевых банках и стекле,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готовая еда,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специи и соусы в твердой упаковке,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NON-FOOD (бытовая химия, краски для волос).</a:t>
            </a:r>
          </a:p>
        </p:txBody>
      </p:sp>
      <p:pic>
        <p:nvPicPr>
          <p:cNvPr id="14" name="Рисунок 13" descr="Изображение выглядит как электроника&#10;&#10;Автоматически созданное описание">
            <a:extLst>
              <a:ext uri="{FF2B5EF4-FFF2-40B4-BE49-F238E27FC236}">
                <a16:creationId xmlns:a16="http://schemas.microsoft.com/office/drawing/2014/main" id="{6B42E558-B249-4CA6-89C3-83A083437C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0" t="15884" r="6891" b="13219"/>
          <a:stretch/>
        </p:blipFill>
        <p:spPr>
          <a:xfrm>
            <a:off x="6897002" y="2323142"/>
            <a:ext cx="5067036" cy="2304701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1CF735A-4297-C435-70F2-2258FD47B61A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B6573969-C4F9-012E-A72A-7AABA0F44F58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0" name="object 4">
                <a:extLst>
                  <a:ext uri="{FF2B5EF4-FFF2-40B4-BE49-F238E27FC236}">
                    <a16:creationId xmlns:a16="http://schemas.microsoft.com/office/drawing/2014/main" id="{75A59D0E-BA5F-4A32-ECAA-1D6BB2239BBE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1" name="Text Box 2">
                <a:hlinkClick r:id="rId2"/>
                <a:extLst>
                  <a:ext uri="{FF2B5EF4-FFF2-40B4-BE49-F238E27FC236}">
                    <a16:creationId xmlns:a16="http://schemas.microsoft.com/office/drawing/2014/main" id="{7EF6542A-339B-4034-549C-510113ED4B4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5" name="Text Box 2">
                <a:extLst>
                  <a:ext uri="{FF2B5EF4-FFF2-40B4-BE49-F238E27FC236}">
                    <a16:creationId xmlns:a16="http://schemas.microsoft.com/office/drawing/2014/main" id="{AA98B84D-689B-5B1B-AFB4-82EC1284E98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9" name="Text Box 2">
              <a:extLst>
                <a:ext uri="{FF2B5EF4-FFF2-40B4-BE49-F238E27FC236}">
                  <a16:creationId xmlns:a16="http://schemas.microsoft.com/office/drawing/2014/main" id="{D8B634AE-9954-19DE-D7FD-75B66D3541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8027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работает совершенно просто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8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5273040" y="587237"/>
            <a:ext cx="691896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9727421-67C3-4642-B1A9-ADA6BCDA9F33}"/>
              </a:ext>
            </a:extLst>
          </p:cNvPr>
          <p:cNvSpPr txBox="1"/>
          <p:nvPr/>
        </p:nvSpPr>
        <p:spPr>
          <a:xfrm>
            <a:off x="739851" y="697787"/>
            <a:ext cx="6351414" cy="6160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продукты скатываются по бесшумным роликам,</a:t>
            </a:r>
          </a:p>
          <a:p>
            <a:pPr marL="342900" indent="-342900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подходит для любого типа оборудования любого размера: стеллажи, вертикальные холодильники открытые и закрытые,</a:t>
            </a:r>
          </a:p>
          <a:p>
            <a:pPr marL="342900" indent="-342900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удобная загрузка и с фронта, и сзади для </a:t>
            </a: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FIFO,</a:t>
            </a:r>
            <a:endParaRPr lang="ru-RU" sz="20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простая сборка, использование и обслуживание,</a:t>
            </a:r>
          </a:p>
          <a:p>
            <a:pPr marL="342900" indent="-342900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долгий срок службы.</a:t>
            </a:r>
            <a:endParaRPr lang="en-US" sz="20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endParaRPr lang="ru-RU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Рисунок 9" descr="Изображение выглядит как безалкогольный напиток, зеленый, бутылка, Жестяная банка&#10;&#10;Автоматически созданное описание">
            <a:hlinkClick r:id="rId3"/>
            <a:extLst>
              <a:ext uri="{FF2B5EF4-FFF2-40B4-BE49-F238E27FC236}">
                <a16:creationId xmlns:a16="http://schemas.microsoft.com/office/drawing/2014/main" id="{996A0022-0C2D-456C-AC23-34EE05C1A83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4"/>
          <a:stretch/>
        </p:blipFill>
        <p:spPr>
          <a:xfrm>
            <a:off x="7048009" y="2019762"/>
            <a:ext cx="4787972" cy="2693133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031002D7-DCF1-E856-A9C0-DFC23336F49F}"/>
              </a:ext>
            </a:extLst>
          </p:cNvPr>
          <p:cNvGrpSpPr/>
          <p:nvPr/>
        </p:nvGrpSpPr>
        <p:grpSpPr>
          <a:xfrm>
            <a:off x="837497" y="6287049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15C9927A-C922-1F7B-B809-C1E0C131C0F4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2" name="object 4">
                <a:extLst>
                  <a:ext uri="{FF2B5EF4-FFF2-40B4-BE49-F238E27FC236}">
                    <a16:creationId xmlns:a16="http://schemas.microsoft.com/office/drawing/2014/main" id="{091683F8-0097-AD47-083B-D23F6E7C7B48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4" name="Text Box 2">
                <a:hlinkClick r:id="rId2"/>
                <a:extLst>
                  <a:ext uri="{FF2B5EF4-FFF2-40B4-BE49-F238E27FC236}">
                    <a16:creationId xmlns:a16="http://schemas.microsoft.com/office/drawing/2014/main" id="{BA9AA5B9-2B7C-6B3E-394B-A9E08FB5B51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5" name="Text Box 2">
                <a:extLst>
                  <a:ext uri="{FF2B5EF4-FFF2-40B4-BE49-F238E27FC236}">
                    <a16:creationId xmlns:a16="http://schemas.microsoft.com/office/drawing/2014/main" id="{F2DBA0DA-FA11-981A-FCA7-00DE6768B8E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1" name="Text Box 2">
              <a:extLst>
                <a:ext uri="{FF2B5EF4-FFF2-40B4-BE49-F238E27FC236}">
                  <a16:creationId xmlns:a16="http://schemas.microsoft.com/office/drawing/2014/main" id="{4AB16309-6B3D-31A6-7B07-C5606BC3733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430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работает совершенно просто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9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5273040" y="587237"/>
            <a:ext cx="691896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FB28FA64-3C4A-4259-A93D-95AB814D71EF}"/>
              </a:ext>
            </a:extLst>
          </p:cNvPr>
          <p:cNvGrpSpPr/>
          <p:nvPr/>
        </p:nvGrpSpPr>
        <p:grpSpPr>
          <a:xfrm>
            <a:off x="1687595" y="4518545"/>
            <a:ext cx="8718840" cy="1773757"/>
            <a:chOff x="2232971" y="1251173"/>
            <a:chExt cx="10530671" cy="2142355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0B339F0E-DB16-49DD-A562-CA2AEC5987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65108"/>
            <a:stretch/>
          </p:blipFill>
          <p:spPr>
            <a:xfrm>
              <a:off x="2232971" y="1251173"/>
              <a:ext cx="10530671" cy="2142355"/>
            </a:xfrm>
            <a:prstGeom prst="rect">
              <a:avLst/>
            </a:prstGeom>
          </p:spPr>
        </p:pic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C66D7DBF-06D3-46FD-850B-4F18D7CC66F5}"/>
                </a:ext>
              </a:extLst>
            </p:cNvPr>
            <p:cNvSpPr/>
            <p:nvPr/>
          </p:nvSpPr>
          <p:spPr>
            <a:xfrm>
              <a:off x="2562045" y="1359896"/>
              <a:ext cx="1388853" cy="12280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6C642A00-155F-4E3D-A99D-DBEAEF477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71614" y="1342595"/>
              <a:ext cx="1169713" cy="1181962"/>
            </a:xfrm>
            <a:prstGeom prst="rect">
              <a:avLst/>
            </a:prstGeom>
          </p:spPr>
        </p:pic>
      </p:grp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2D8F76F-E74D-4277-871F-2920264FCB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90" t="46689" r="7990"/>
          <a:stretch/>
        </p:blipFill>
        <p:spPr>
          <a:xfrm>
            <a:off x="5895492" y="1440178"/>
            <a:ext cx="6207490" cy="229647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661CFB0-4683-4E18-AD26-795934BCF696}"/>
              </a:ext>
            </a:extLst>
          </p:cNvPr>
          <p:cNvSpPr txBox="1"/>
          <p:nvPr/>
        </p:nvSpPr>
        <p:spPr>
          <a:xfrm>
            <a:off x="665173" y="1289722"/>
            <a:ext cx="5724742" cy="2530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широкая вариативность размеров полки,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устанавливается и на горизонтальную, и на наклонную полку с углом 6-9</a:t>
            </a:r>
            <a:r>
              <a:rPr lang="ru-RU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°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разные опции ограничителя и разделителей – подойдет для товаров в разных упаковках,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профессиональная помощь в подборе комплектующих от экспертов ЕВРОПОС,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инструкция в каждом комплекте.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A4A0392-069D-4A51-98DB-0B0213738379}"/>
              </a:ext>
            </a:extLst>
          </p:cNvPr>
          <p:cNvSpPr txBox="1"/>
          <p:nvPr/>
        </p:nvSpPr>
        <p:spPr>
          <a:xfrm>
            <a:off x="4925652" y="4103876"/>
            <a:ext cx="26099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2000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Комплектующие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70B54656-6175-A86A-D1CE-6B1BCA55A732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5F913B07-C52C-0E43-63BB-11E40619ECE0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24" name="object 4">
                <a:extLst>
                  <a:ext uri="{FF2B5EF4-FFF2-40B4-BE49-F238E27FC236}">
                    <a16:creationId xmlns:a16="http://schemas.microsoft.com/office/drawing/2014/main" id="{408B81C0-887E-1245-A291-7CFA355A7508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25" name="Text Box 2">
                <a:hlinkClick r:id="rId2"/>
                <a:extLst>
                  <a:ext uri="{FF2B5EF4-FFF2-40B4-BE49-F238E27FC236}">
                    <a16:creationId xmlns:a16="http://schemas.microsoft.com/office/drawing/2014/main" id="{B0E3E148-7F0C-D9CC-AC72-ADB3F3A1E5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26" name="Text Box 2">
                <a:extLst>
                  <a:ext uri="{FF2B5EF4-FFF2-40B4-BE49-F238E27FC236}">
                    <a16:creationId xmlns:a16="http://schemas.microsoft.com/office/drawing/2014/main" id="{09030FFB-37F8-5DCE-F1CC-09F6E5AA580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23" name="Text Box 2">
              <a:extLst>
                <a:ext uri="{FF2B5EF4-FFF2-40B4-BE49-F238E27FC236}">
                  <a16:creationId xmlns:a16="http://schemas.microsoft.com/office/drawing/2014/main" id="{EA0A666B-38EB-79B2-BEA1-C9072B5AA0C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1172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9">
      <a:dk1>
        <a:srgbClr val="292929"/>
      </a:dk1>
      <a:lt1>
        <a:sysClr val="window" lastClr="FFFFFF"/>
      </a:lt1>
      <a:dk2>
        <a:srgbClr val="292929"/>
      </a:dk2>
      <a:lt2>
        <a:srgbClr val="FFFFFF"/>
      </a:lt2>
      <a:accent1>
        <a:srgbClr val="0B478F"/>
      </a:accent1>
      <a:accent2>
        <a:srgbClr val="0B478F"/>
      </a:accent2>
      <a:accent3>
        <a:srgbClr val="0B478F"/>
      </a:accent3>
      <a:accent4>
        <a:srgbClr val="0B478F"/>
      </a:accent4>
      <a:accent5>
        <a:srgbClr val="0B478F"/>
      </a:accent5>
      <a:accent6>
        <a:srgbClr val="0B478F"/>
      </a:accent6>
      <a:hlink>
        <a:srgbClr val="0B478F"/>
      </a:hlink>
      <a:folHlink>
        <a:srgbClr val="292929"/>
      </a:folHlink>
    </a:clrScheme>
    <a:fontScheme name="Другая 1">
      <a:majorFont>
        <a:latin typeface="opensans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</TotalTime>
  <Words>818</Words>
  <Application>Microsoft Office PowerPoint</Application>
  <PresentationFormat>Широкоэкранный</PresentationFormat>
  <Paragraphs>196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Arimo</vt:lpstr>
      <vt:lpstr>Calibri</vt:lpstr>
      <vt:lpstr>Montserrat ExtraBold</vt:lpstr>
      <vt:lpstr>Montserrat Medium</vt:lpstr>
      <vt:lpstr>Open Sans</vt:lpstr>
      <vt:lpstr>opensans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Чеканова</dc:creator>
  <cp:lastModifiedBy>Баркова Татьяна</cp:lastModifiedBy>
  <cp:revision>22</cp:revision>
  <dcterms:created xsi:type="dcterms:W3CDTF">2024-08-31T11:38:16Z</dcterms:created>
  <dcterms:modified xsi:type="dcterms:W3CDTF">2025-05-16T13:32:23Z</dcterms:modified>
</cp:coreProperties>
</file>